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634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bleStyles" Target="tableStyles.xml"/><Relationship Id="rId5" Type="http://schemas.openxmlformats.org/officeDocument/2006/relationships/slide" Target="slides/slide2.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70dc1a3c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对光电效应规律理解不到位</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b6744d6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光电效应现象及规律</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cbee301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爱因斯坦光电效应方程的应用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8f952c73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光电效应图像问题的分析与求解</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f6bb3a7c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康普顿效应</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9bd17964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题型5 光的波粒二象性的理解及应用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70dc1a3c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对光电效应规律理解不到位</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0c22a1e46103c3b2085e6#tid=68f8d28f7025800008f091e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LK</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5.xml"/><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22.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6.xml"/><Relationship Id="rId4" Type="http://schemas.openxmlformats.org/officeDocument/2006/relationships/image" Target="../media/image26.png"/><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6.xml"/><Relationship Id="rId1"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6.xml"/><Relationship Id="rId1" Type="http://schemas.openxmlformats.org/officeDocument/2006/relationships/image" Target="../media/image28.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6.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6.xml"/><Relationship Id="rId2" Type="http://schemas.openxmlformats.org/officeDocument/2006/relationships/image" Target="../media/image33.jpeg"/><Relationship Id="rId1"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image" Target="../media/image34.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7.xml"/><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7.xml"/><Relationship Id="rId1"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8.xml"/><Relationship Id="rId1" Type="http://schemas.openxmlformats.org/officeDocument/2006/relationships/image" Target="../media/image39.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9.xml"/><Relationship Id="rId2" Type="http://schemas.openxmlformats.org/officeDocument/2006/relationships/image" Target="../media/image41.png"/><Relationship Id="rId1" Type="http://schemas.openxmlformats.org/officeDocument/2006/relationships/image" Target="../media/image40.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9.xml"/><Relationship Id="rId1"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9.xml"/><Relationship Id="rId1"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0.xml"/><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image" Target="../media/image47.png"/></Relationships>
</file>

<file path=ppt/slides/_rels/slide28.xml.rels><?xml version="1.0" encoding="UTF-8" standalone="yes"?>
<Relationships xmlns="http://schemas.openxmlformats.org/package/2006/relationships"><Relationship Id="rId8" Type="http://schemas.openxmlformats.org/officeDocument/2006/relationships/notesSlide" Target="../notesSlides/notesSlide28.xml"/><Relationship Id="rId7" Type="http://schemas.openxmlformats.org/officeDocument/2006/relationships/slideLayout" Target="../slideLayouts/slideLayout10.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image" Target="../media/image48.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0.xml"/><Relationship Id="rId2" Type="http://schemas.openxmlformats.org/officeDocument/2006/relationships/image" Target="../media/image55.jpeg"/><Relationship Id="rId1" Type="http://schemas.openxmlformats.org/officeDocument/2006/relationships/image" Target="../media/image5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image" Target="../media/image56.pn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10.xml"/><Relationship Id="rId3"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image" Target="../media/image60.png"/></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0.xml"/><Relationship Id="rId3" Type="http://schemas.openxmlformats.org/officeDocument/2006/relationships/image" Target="../media/image63.png"/><Relationship Id="rId2" Type="http://schemas.openxmlformats.org/officeDocument/2006/relationships/image" Target="../media/image62.jpeg"/><Relationship Id="rId1" Type="http://schemas.openxmlformats.org/officeDocument/2006/relationships/image" Target="../media/image61.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0.xml"/><Relationship Id="rId1" Type="http://schemas.openxmlformats.org/officeDocument/2006/relationships/image" Target="../media/image64.png"/></Relationships>
</file>

<file path=ppt/slides/_rels/slide35.xml.rels><?xml version="1.0" encoding="UTF-8" standalone="yes"?>
<Relationships xmlns="http://schemas.openxmlformats.org/package/2006/relationships"><Relationship Id="rId6" Type="http://schemas.openxmlformats.org/officeDocument/2006/relationships/notesSlide" Target="../notesSlides/notesSlide35.xml"/><Relationship Id="rId5" Type="http://schemas.openxmlformats.org/officeDocument/2006/relationships/slideLayout" Target="../slideLayouts/slideLayout10.xml"/><Relationship Id="rId4" Type="http://schemas.openxmlformats.org/officeDocument/2006/relationships/image" Target="../media/image68.jpeg"/><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image" Target="../media/image65.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10.xml"/><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image" Target="../media/image69.png"/></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10.xml"/><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image" Target="../media/image72.png"/></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10.xml"/><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image" Target="../media/image75.png"/></Relationships>
</file>

<file path=ppt/slides/_rels/slide39.xml.rels><?xml version="1.0" encoding="UTF-8" standalone="yes"?>
<Relationships xmlns="http://schemas.openxmlformats.org/package/2006/relationships"><Relationship Id="rId6" Type="http://schemas.openxmlformats.org/officeDocument/2006/relationships/notesSlide" Target="../notesSlides/notesSlide39.xml"/><Relationship Id="rId5" Type="http://schemas.openxmlformats.org/officeDocument/2006/relationships/slideLayout" Target="../slideLayouts/slideLayout10.xml"/><Relationship Id="rId4" Type="http://schemas.openxmlformats.org/officeDocument/2006/relationships/image" Target="../media/image81.png"/><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image" Target="../media/image78.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0.xml"/><Relationship Id="rId1" Type="http://schemas.openxmlformats.org/officeDocument/2006/relationships/image" Target="../media/image82.png"/></Relationships>
</file>

<file path=ppt/slides/_rels/slide41.xml.rels><?xml version="1.0" encoding="UTF-8" standalone="yes"?>
<Relationships xmlns="http://schemas.openxmlformats.org/package/2006/relationships"><Relationship Id="rId6" Type="http://schemas.openxmlformats.org/officeDocument/2006/relationships/notesSlide" Target="../notesSlides/notesSlide41.xml"/><Relationship Id="rId5" Type="http://schemas.openxmlformats.org/officeDocument/2006/relationships/slideLayout" Target="../slideLayouts/slideLayout10.xml"/><Relationship Id="rId4" Type="http://schemas.openxmlformats.org/officeDocument/2006/relationships/image" Target="../media/image86.jpeg"/><Relationship Id="rId3" Type="http://schemas.openxmlformats.org/officeDocument/2006/relationships/image" Target="../media/image85.jpeg"/><Relationship Id="rId2" Type="http://schemas.openxmlformats.org/officeDocument/2006/relationships/image" Target="../media/image84.png"/><Relationship Id="rId1" Type="http://schemas.openxmlformats.org/officeDocument/2006/relationships/image" Target="../media/image83.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0.xml"/><Relationship Id="rId1" Type="http://schemas.openxmlformats.org/officeDocument/2006/relationships/image" Target="../media/image87.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0.xml"/><Relationship Id="rId1" Type="http://schemas.openxmlformats.org/officeDocument/2006/relationships/image" Target="../media/image88.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4.xml"/><Relationship Id="rId2" Type="http://schemas.openxmlformats.org/officeDocument/2006/relationships/image" Target="../media/image12.png"/><Relationship Id="rId1"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5.xml"/><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1_1#1480d8661?vop=1&amp;pid=9cbee3019&amp;color=0,0,0&amp;vtp=1&amp;bt=1&amp;bbb=1&amp;hb=1"/>
              <p:cNvSpPr/>
              <p:nvPr/>
            </p:nvSpPr>
            <p:spPr>
              <a:xfrm>
                <a:off x="722376" y="972000"/>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[山东泰安2024高二下月考]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某同学利用如图所示的实验电路来研究光电效应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.当用某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单色光照射光电管的阴极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时，会发生光电效应现象.闭合开关</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，在阳极A和阴极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之间加上反向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，通过调节滑动变阻器的滑片逐渐增大光电管两端电压，直至电流计中电流恰为零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压表的电压值</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称为遏止电压，根据遏止电压可以计算出光电子的最大初动能</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.现分别用频率为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的单色光照射阴极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，测得遏止电压分别为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，设光电子质量为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、电荷量大小为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普朗克常量为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1_1#1480d8661?vop=1&amp;pid=9cbee3019&amp;color=0,0,0&amp;vtp=1&amp;bt=1&amp;bbb=1&amp;hb=1"/>
              <p:cNvSpPr>
                <a:spLocks noRot="1" noChangeAspect="1" noMove="1" noResize="1" noEditPoints="1" noAdjustHandles="1" noChangeArrowheads="1" noChangeShapeType="1" noTextEdit="1"/>
              </p:cNvSpPr>
              <p:nvPr/>
            </p:nvSpPr>
            <p:spPr>
              <a:xfrm>
                <a:off x="722376" y="972000"/>
                <a:ext cx="10753344" cy="2671953"/>
              </a:xfrm>
              <a:prstGeom prst="rect">
                <a:avLst/>
              </a:prstGeom>
              <a:blipFill rotWithShape="1">
                <a:blip r:embed="rId1"/>
                <a:stretch>
                  <a:fillRect l="-4" t="-17" r="-856" b="-1699"/>
                </a:stretch>
              </a:blipFill>
            </p:spPr>
            <p:txBody>
              <a:bodyPr/>
              <a:lstStyle/>
              <a:p>
                <a:r>
                  <a:rPr lang="zh-CN" altLang="en-US">
                    <a:noFill/>
                  </a:rPr>
                  <a:t> </a:t>
                </a:r>
              </a:p>
            </p:txBody>
          </p:sp>
        </mc:Fallback>
      </mc:AlternateContent>
      <p:sp>
        <p:nvSpPr>
          <p:cNvPr id="3" name="QC_5_AN.12_1#1480d8661.bracket?vop=1&amp;pid=9cbee3019&amp;color=0,0,0&amp;vpa=4&amp;vtp=1&amp;bbb=1"/>
          <p:cNvSpPr/>
          <p:nvPr/>
        </p:nvSpPr>
        <p:spPr>
          <a:xfrm>
            <a:off x="3112707" y="323895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5_BD.11_2#1480d8661?htil=3&amp;vop=1&amp;pid=9cbee301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666688" y="3780477"/>
            <a:ext cx="1271016" cy="17465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1_3#1480d8661.choices?htil=3&amp;vop=1&amp;pid=9cbee3019&amp;color=0,0,0&amp;vtp=1&amp;bbb=1"/>
              <p:cNvSpPr/>
              <p:nvPr/>
            </p:nvSpPr>
            <p:spPr>
              <a:xfrm>
                <a:off x="722376" y="3653477"/>
                <a:ext cx="9354312" cy="2209800"/>
              </a:xfrm>
              <a:prstGeom prst="rect">
                <a:avLst/>
              </a:prstGeom>
              <a:noFill/>
            </p:spPr>
            <p:txBody>
              <a:bodyPr wrap="none" lIns="0" tIns="0" rIns="0" bIns="0" rtlCol="0" anchor="t"/>
              <a:lstStyle/>
              <a:p>
                <a:pPr algn="l" latinLnBrk="1">
                  <a:lnSpc>
                    <a:spcPts val="5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A.用频率为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的光照射时，光电子的最大初速度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𝑣</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den>
                        </m:f>
                      </m:e>
                    </m:ra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金属的逸出功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金属的极限频率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.普朗克常量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11_3#1480d8661.choices?htil=3&amp;vop=1&amp;pid=9cbee3019&amp;color=0,0,0&amp;vtp=1&amp;bbb=1"/>
              <p:cNvSpPr>
                <a:spLocks noRot="1" noChangeAspect="1" noMove="1" noResize="1" noEditPoints="1" noAdjustHandles="1" noChangeArrowheads="1" noChangeShapeType="1" noTextEdit="1"/>
              </p:cNvSpPr>
              <p:nvPr/>
            </p:nvSpPr>
            <p:spPr>
              <a:xfrm>
                <a:off x="722376" y="3653477"/>
                <a:ext cx="9354312" cy="2209800"/>
              </a:xfrm>
              <a:prstGeom prst="rect">
                <a:avLst/>
              </a:prstGeom>
              <a:blipFill rotWithShape="1">
                <a:blip r:embed="rId3"/>
                <a:stretch>
                  <a:fillRect l="-4" t="-15" r="5" b="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1480d8661?vop=1&amp;vop=1&amp;pid=9cbee3019&amp;color=0,0,0&amp;vtp=1&amp;bt=1&amp;bbb=1&amp;hb=1"/>
              <p:cNvSpPr/>
              <p:nvPr/>
            </p:nvSpPr>
            <p:spPr>
              <a:xfrm>
                <a:off x="722376" y="972000"/>
                <a:ext cx="10753344" cy="2514600"/>
              </a:xfrm>
              <a:prstGeom prst="rect">
                <a:avLst/>
              </a:prstGeom>
              <a:noFill/>
            </p:spPr>
            <p:txBody>
              <a:bodyPr wrap="none" lIns="0" tIns="0" rIns="0" bIns="0" rtlCol="0" anchor="t"/>
              <a:lstStyle/>
              <a:p>
                <a:pPr algn="l" latinLnBrk="1">
                  <a:lnSpc>
                    <a:spcPts val="5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用频率为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的光照射时,光电子在电场中做减速运动,根据动能定理得</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光电子的最大初速度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𝑣</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den>
                        </m:f>
                      </m:e>
                    </m:ra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,故A正确；根据爱因斯坦光电效应方程得</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金属的逸出功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,普朗克常量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,故B正确,D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金属的极限频率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a:t>
                </a:r>
                <a:endParaRPr lang="en-US" altLang="zh-CN" sz="2200" dirty="0"/>
              </a:p>
            </p:txBody>
          </p:sp>
        </mc:Choice>
        <mc:Fallback>
          <p:sp>
            <p:nvSpPr>
              <p:cNvPr id="2" name="QC_5_AS.13_1#1480d8661?vop=1&amp;vop=1&amp;pid=9cbee3019&amp;color=0,0,0&amp;vtp=1&amp;bt=1&amp;bbb=1&amp;hb=1"/>
              <p:cNvSpPr>
                <a:spLocks noRot="1" noChangeAspect="1" noMove="1" noResize="1" noEditPoints="1" noAdjustHandles="1" noChangeArrowheads="1" noChangeShapeType="1" noTextEdit="1"/>
              </p:cNvSpPr>
              <p:nvPr/>
            </p:nvSpPr>
            <p:spPr>
              <a:xfrm>
                <a:off x="722376" y="972000"/>
                <a:ext cx="10753344" cy="2514600"/>
              </a:xfrm>
              <a:prstGeom prst="rect">
                <a:avLst/>
              </a:prstGeom>
              <a:blipFill rotWithShape="1">
                <a:blip r:embed="rId1"/>
                <a:stretch>
                  <a:fillRect l="-4" t="-18" r="-3519"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4_1#f18f52cee?vop=1&amp;pid=8f952c735&amp;color=0,0,0&amp;vtp=1&amp;bt=1&amp;bbb=1&amp;hb=1"/>
              <p:cNvSpPr/>
              <p:nvPr/>
            </p:nvSpPr>
            <p:spPr>
              <a:xfrm>
                <a:off x="722376" y="972000"/>
                <a:ext cx="10753344" cy="12051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[江西宜春一中2025高二下期中]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光电传感器如图甲所示，若通过放大器的电流发生变化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电路立即报警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两种单色光分别照射</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极时，光电子到达A极时动能的最大值</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电管两端电压</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的关系图像.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4_1#f18f52cee?vop=1&amp;pid=8f952c735&amp;color=0,0,0&amp;vtp=1&amp;bt=1&amp;bbb=1&amp;hb=1"/>
              <p:cNvSpPr>
                <a:spLocks noRot="1" noChangeAspect="1" noMove="1" noResize="1" noEditPoints="1" noAdjustHandles="1" noChangeArrowheads="1" noChangeShapeType="1" noTextEdit="1"/>
              </p:cNvSpPr>
              <p:nvPr/>
            </p:nvSpPr>
            <p:spPr>
              <a:xfrm>
                <a:off x="722376" y="972000"/>
                <a:ext cx="10753344" cy="1205103"/>
              </a:xfrm>
              <a:prstGeom prst="rect">
                <a:avLst/>
              </a:prstGeom>
              <a:blipFill rotWithShape="1">
                <a:blip r:embed="rId1"/>
                <a:stretch>
                  <a:fillRect l="-4" t="-37" r="-1175" b="-3240"/>
                </a:stretch>
              </a:blipFill>
            </p:spPr>
            <p:txBody>
              <a:bodyPr/>
              <a:lstStyle/>
              <a:p>
                <a:r>
                  <a:rPr lang="zh-CN" altLang="en-US">
                    <a:noFill/>
                  </a:rPr>
                  <a:t> </a:t>
                </a:r>
              </a:p>
            </p:txBody>
          </p:sp>
        </mc:Fallback>
      </mc:AlternateContent>
      <p:sp>
        <p:nvSpPr>
          <p:cNvPr id="3" name="QC_5_AN.15_1#f18f52cee.bracket?vop=1&amp;pid=8f952c735&amp;color=0,0,0&amp;vpa=5&amp;vtp=1"/>
          <p:cNvSpPr/>
          <p:nvPr/>
        </p:nvSpPr>
        <p:spPr>
          <a:xfrm>
            <a:off x="4211892" y="1804104"/>
            <a:ext cx="357188"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4_3#f18f52cee?iti=1&amp;htil=1&amp;vop=1&amp;pid=8f952c73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212848" y="2322771"/>
            <a:ext cx="2377440" cy="14173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4_4#f18f52cee?iti=2&amp;htil=1&amp;vop=1&amp;pid=8f952c73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36992" y="2313627"/>
            <a:ext cx="1691640" cy="14173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4_5#f18f52cee?iti=1&amp;htil=1&amp;vop=1&amp;pid=8f952c735&amp;color=0,0,0&amp;vtp=1"/>
          <p:cNvSpPr/>
          <p:nvPr/>
        </p:nvSpPr>
        <p:spPr>
          <a:xfrm>
            <a:off x="3245993" y="3867091"/>
            <a:ext cx="311150" cy="376555"/>
          </a:xfrm>
          <a:prstGeom prst="rect">
            <a:avLst/>
          </a:prstGeom>
          <a:noFill/>
        </p:spPr>
        <p:txBody>
          <a:bodyPr wrap="square" lIns="0" tIns="0" rIns="0" bIns="0" rtlCol="0" anchor="t"/>
          <a:lstStyle/>
          <a:p>
            <a:pPr algn="ctr" latinLnBrk="1">
              <a:lnSpc>
                <a:spcPct val="136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5_BD.14_6#f18f52cee?iti=2&amp;htil=1&amp;vop=1&amp;pid=8f952c735&amp;color=0,0,0&amp;vtp=1"/>
          <p:cNvSpPr/>
          <p:nvPr/>
        </p:nvSpPr>
        <p:spPr>
          <a:xfrm>
            <a:off x="8627237" y="3857947"/>
            <a:ext cx="311150" cy="376555"/>
          </a:xfrm>
          <a:prstGeom prst="rect">
            <a:avLst/>
          </a:prstGeom>
          <a:noFill/>
        </p:spPr>
        <p:txBody>
          <a:bodyPr wrap="square" lIns="0" tIns="0" rIns="0" bIns="0" rtlCol="0" anchor="t"/>
          <a:lstStyle/>
          <a:p>
            <a:pPr algn="ctr" latinLnBrk="1">
              <a:lnSpc>
                <a:spcPct val="136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mc:AlternateContent xmlns:mc="http://schemas.openxmlformats.org/markup-compatibility/2006">
        <mc:Choice xmlns:a14="http://schemas.microsoft.com/office/drawing/2010/main" Requires="a14">
          <p:sp>
            <p:nvSpPr>
              <p:cNvPr id="8" name="QC_5_BD.14_7#f18f52cee.choices?vop=1&amp;pid=8f952c735&amp;color=0,0,0&amp;vtp=1&amp;bbb=1&amp;hb=1"/>
              <p:cNvSpPr/>
              <p:nvPr/>
            </p:nvSpPr>
            <p:spPr>
              <a:xfrm>
                <a:off x="722376" y="4244027"/>
                <a:ext cx="10753344" cy="20373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A.用同一装置做双缝干涉实验，</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光的条纹间距较小</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.图乙中图线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的斜率均表示电子电荷量的大小</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.单色光</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的频率之比为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.图甲中电源电压及滑动变阻器滑片位置不变，部分光线被遮挡，则放大器的电流将增大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会引发报警</a:t>
                </a:r>
                <a:endParaRPr lang="en-US" altLang="zh-CN" sz="2000" dirty="0"/>
              </a:p>
            </p:txBody>
          </p:sp>
        </mc:Choice>
        <mc:Fallback>
          <p:sp>
            <p:nvSpPr>
              <p:cNvPr id="8" name="QC_5_BD.14_7#f18f52cee.choices?vop=1&amp;pid=8f952c735&amp;color=0,0,0&amp;vtp=1&amp;bbb=1&amp;hb=1"/>
              <p:cNvSpPr>
                <a:spLocks noRot="1" noChangeAspect="1" noMove="1" noResize="1" noEditPoints="1" noAdjustHandles="1" noChangeArrowheads="1" noChangeShapeType="1" noTextEdit="1"/>
              </p:cNvSpPr>
              <p:nvPr/>
            </p:nvSpPr>
            <p:spPr>
              <a:xfrm>
                <a:off x="722376" y="4244027"/>
                <a:ext cx="10753344" cy="2037334"/>
              </a:xfrm>
              <a:prstGeom prst="rect">
                <a:avLst/>
              </a:prstGeom>
              <a:blipFill rotWithShape="1">
                <a:blip r:embed="rId4"/>
                <a:stretch>
                  <a:fillRect l="-4" t="-16" r="-407" b="-159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f18f52cee?vop=1&amp;vop=1&amp;pid=8f952c735&amp;color=0,0,0&amp;vtp=1&amp;bt=1&amp;bbb=1&amp;hb=1"/>
              <p:cNvSpPr/>
              <p:nvPr/>
            </p:nvSpPr>
            <p:spPr>
              <a:xfrm>
                <a:off x="722376" y="972000"/>
                <a:ext cx="10753344" cy="3231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根据光电效应方程有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aseline="-10000">
                            <a:solidFill>
                              <a:srgbClr val="000000"/>
                            </a:solidFill>
                            <a:latin typeface="Cambria Math" panose="02040503050406030204" pitchFamily="18" charset="0"/>
                          </a:rPr>
                          <m:t>逸出功</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,根据动能定理有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𝑈𝑒</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𝑈𝑒</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aseline="-10000">
                            <a:solidFill>
                              <a:srgbClr val="000000"/>
                            </a:solidFill>
                            <a:latin typeface="Cambria Math" panose="02040503050406030204" pitchFamily="18" charset="0"/>
                          </a:rPr>
                          <m:t>逸出功</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,结合图像可知,斜率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𝑘</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,即题图乙中图线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的斜率均表示电子电荷量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,纵截距</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aseline="-10000">
                            <a:solidFill>
                              <a:srgbClr val="000000"/>
                            </a:solidFill>
                            <a:latin typeface="Cambria Math" panose="02040503050406030204" pitchFamily="18" charset="0"/>
                          </a:rPr>
                          <m:t>逸出功</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光的纵截距较大,可知</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光频率较大,波长较小,根据</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𝑥</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𝑙</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𝑑</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可知用同一装置做双缝干涉实验</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光的条纹间距较小,A错误,B正确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；由图像可知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aseline="-10000">
                            <a:solidFill>
                              <a:srgbClr val="000000"/>
                            </a:solidFill>
                            <a:latin typeface="Cambria Math" panose="02040503050406030204" pitchFamily="18" charset="0"/>
                          </a:rPr>
                          <m:t>逸出功</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aseline="-10000">
                            <a:solidFill>
                              <a:srgbClr val="000000"/>
                            </a:solidFill>
                            <a:latin typeface="Cambria Math" panose="02040503050406030204" pitchFamily="18" charset="0"/>
                          </a:rPr>
                          <m:t>逸出功</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,可知单色光</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的频率之比不等于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；题图甲中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电源电压及滑动变阻器滑片位置不变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,若部分光线被遮挡,即光照强度减小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,单位时间逸出的光电子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,则放大器的电流将减小,D错误.</a:t>
                </a:r>
                <a:endParaRPr lang="en-US" altLang="zh-CN" sz="2200" dirty="0"/>
              </a:p>
            </p:txBody>
          </p:sp>
        </mc:Choice>
        <mc:Fallback>
          <p:sp>
            <p:nvSpPr>
              <p:cNvPr id="2" name="QC_5_AS.16_1#f18f52cee?vop=1&amp;vop=1&amp;pid=8f952c735&amp;color=0,0,0&amp;vtp=1&amp;bt=1&amp;bbb=1&amp;hb=1"/>
              <p:cNvSpPr>
                <a:spLocks noRot="1" noChangeAspect="1" noMove="1" noResize="1" noEditPoints="1" noAdjustHandles="1" noChangeArrowheads="1" noChangeShapeType="1" noTextEdit="1"/>
              </p:cNvSpPr>
              <p:nvPr/>
            </p:nvSpPr>
            <p:spPr>
              <a:xfrm>
                <a:off x="722376" y="972000"/>
                <a:ext cx="10753344" cy="3231134"/>
              </a:xfrm>
              <a:prstGeom prst="rect">
                <a:avLst/>
              </a:prstGeom>
              <a:blipFill rotWithShape="1">
                <a:blip r:embed="rId1"/>
                <a:stretch>
                  <a:fillRect l="-4" t="-14" b="-139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7_1#f18f52cee?vop=1&amp;vop=1&amp;pid=8f952c735&amp;color=0,0,0&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解答本题时应明确两个决定关系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1）逸出功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一定时,入射光的频率决定着能否发生光电效应以及光电子的最大初动能；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2）入射光的频率一定时,入射光的强度决定着单位时间内逸出的光电子数.</a:t>
                </a:r>
                <a:endParaRPr lang="en-US" altLang="zh-CN" sz="2000" dirty="0"/>
              </a:p>
            </p:txBody>
          </p:sp>
        </mc:Choice>
        <mc:Fallback>
          <p:sp>
            <p:nvSpPr>
              <p:cNvPr id="2" name="QC_5_EX.17_1#f18f52cee?vop=1&amp;vop=1&amp;pid=8f952c735&amp;color=0,0,0&amp;vtp=1&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8_1#86e334a06?htil=5&amp;vop=1&amp;pid=8f952c735&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954785" y="1054295"/>
            <a:ext cx="1472184" cy="10515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8_2#86e334a06?htil=5&amp;vop=1&amp;pid=8f952c735&amp;color=0,0,0&amp;vtp=1&amp;bt=1&amp;bbb=1&amp;hb=1&amp;hs=1"/>
              <p:cNvSpPr/>
              <p:nvPr/>
            </p:nvSpPr>
            <p:spPr>
              <a:xfrm>
                <a:off x="722376" y="972000"/>
                <a:ext cx="9144000"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[山东威海2025高二下期末]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如图所示为某实验小组探究金属甲和金属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乙的遏止电压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与入射光频率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的关系图（图中所标物理量均为已知量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）.电子的电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荷量为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，普朗克常量为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，金属甲的逸出功为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，金属乙的逸出功为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8_2#86e334a06?htil=5&amp;vop=1&amp;pid=8f952c735&amp;color=0,0,0&amp;vtp=1&amp;bt=1&amp;bbb=1&amp;hb=1&amp;hs=1"/>
              <p:cNvSpPr>
                <a:spLocks noRot="1" noChangeAspect="1" noMove="1" noResize="1" noEditPoints="1" noAdjustHandles="1" noChangeArrowheads="1" noChangeShapeType="1" noTextEdit="1"/>
              </p:cNvSpPr>
              <p:nvPr/>
            </p:nvSpPr>
            <p:spPr>
              <a:xfrm>
                <a:off x="722376" y="972000"/>
                <a:ext cx="9144000" cy="1757553"/>
              </a:xfrm>
              <a:prstGeom prst="rect">
                <a:avLst/>
              </a:prstGeom>
              <a:blipFill rotWithShape="1">
                <a:blip r:embed="rId2"/>
                <a:stretch>
                  <a:fillRect l="-4" t="-26" r="-1697" b="-2583"/>
                </a:stretch>
              </a:blipFill>
            </p:spPr>
            <p:txBody>
              <a:bodyPr/>
              <a:lstStyle/>
              <a:p>
                <a:r>
                  <a:rPr lang="zh-CN" altLang="en-US">
                    <a:noFill/>
                  </a:rPr>
                  <a:t> </a:t>
                </a:r>
              </a:p>
            </p:txBody>
          </p:sp>
        </mc:Fallback>
      </mc:AlternateContent>
      <p:sp>
        <p:nvSpPr>
          <p:cNvPr id="4" name="QC_5_AN.19_1#86e334a06.bracket?vop=1&amp;pid=8f952c735&amp;color=0,0,0&amp;vpa=6&amp;vtp=1&amp;bbb=1"/>
          <p:cNvSpPr/>
          <p:nvPr/>
        </p:nvSpPr>
        <p:spPr>
          <a:xfrm>
            <a:off x="2179701" y="2324550"/>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mc:AlternateContent xmlns:mc="http://schemas.openxmlformats.org/markup-compatibility/2006">
        <mc:Choice xmlns:a14="http://schemas.microsoft.com/office/drawing/2010/main" Requires="a14">
          <p:sp>
            <p:nvSpPr>
              <p:cNvPr id="5" name="QC_5_BD.18_3#86e334a06.choices?vop=1&amp;pid=8f952c735&amp;color=0,0,0&amp;vtp=1&amp;bbb=1&amp;hs=1"/>
              <p:cNvSpPr/>
              <p:nvPr/>
            </p:nvSpPr>
            <p:spPr>
              <a:xfrm>
                <a:off x="722376" y="2739077"/>
                <a:ext cx="10753344" cy="647700"/>
              </a:xfrm>
              <a:prstGeom prst="rect">
                <a:avLst/>
              </a:prstGeom>
              <a:noFill/>
            </p:spPr>
            <p:txBody>
              <a:bodyPr wrap="none" lIns="0" tIns="0" rIns="0" bIns="0" rtlCol="0" anchor="t"/>
              <a:lstStyle/>
              <a:p>
                <a:pPr latinLnBrk="1">
                  <a:lnSpc>
                    <a:spcPts val="5100"/>
                  </a:lnSpc>
                  <a:tabLst>
                    <a:tab pos="2767330" algn="l"/>
                    <a:tab pos="5572760" algn="l"/>
                    <a:tab pos="836549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18_3#86e334a06.choices?vop=1&amp;pid=8f952c735&amp;color=0,0,0&amp;vtp=1&amp;bbb=1&amp;hs=1"/>
              <p:cNvSpPr>
                <a:spLocks noRot="1" noChangeAspect="1" noMove="1" noResize="1" noEditPoints="1" noAdjustHandles="1" noChangeArrowheads="1" noChangeShapeType="1" noTextEdit="1"/>
              </p:cNvSpPr>
              <p:nvPr/>
            </p:nvSpPr>
            <p:spPr>
              <a:xfrm>
                <a:off x="722376" y="2739077"/>
                <a:ext cx="10753344" cy="647700"/>
              </a:xfrm>
              <a:prstGeom prst="rect">
                <a:avLst/>
              </a:prstGeom>
              <a:blipFill rotWithShape="1">
                <a:blip r:embed="rId3"/>
                <a:stretch>
                  <a:fillRect l="-4" t="-50" b="5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0_1#86e334a06?vop=1&amp;vop=1&amp;pid=8f952c735&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【题图剖析】</a:t>
            </a:r>
            <a:endParaRPr lang="en-US" altLang="zh-CN" sz="2000" dirty="0"/>
          </a:p>
        </p:txBody>
      </p:sp>
      <mc:AlternateContent xmlns:mc="http://schemas.openxmlformats.org/markup-compatibility/2006">
        <mc:Choice xmlns:a14="http://schemas.microsoft.com/office/drawing/2010/main" Requires="a14">
          <p:sp>
            <p:nvSpPr>
              <p:cNvPr id="3" name="QC_5_EX.20_2#86e334a06?vop=1&amp;vop=1&amp;pid=8f952c735&amp;color=0,0,0&amp;vtp=1&amp;bbb=1"/>
              <p:cNvSpPr/>
              <p:nvPr/>
            </p:nvSpPr>
            <p:spPr>
              <a:xfrm>
                <a:off x="722376" y="1433137"/>
                <a:ext cx="10753344" cy="408559"/>
              </a:xfrm>
              <a:prstGeom prst="rect">
                <a:avLst/>
              </a:prstGeom>
              <a:noFill/>
            </p:spPr>
            <p:txBody>
              <a:bodyPr wrap="none" lIns="0" tIns="0" rIns="0" bIns="0" rtlCol="0" anchor="t"/>
              <a:lstStyle/>
              <a:p>
                <a:pPr algn="l"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图像的分析如图所示.</a:t>
                </a:r>
                <a:endParaRPr lang="en-US" altLang="zh-CN" sz="100" dirty="0"/>
              </a:p>
            </p:txBody>
          </p:sp>
        </mc:Choice>
        <mc:Fallback>
          <p:sp>
            <p:nvSpPr>
              <p:cNvPr id="3" name="QC_5_EX.20_2#86e334a06?vop=1&amp;vop=1&amp;pid=8f952c735&amp;color=0,0,0&amp;vtp=1&amp;bbb=1"/>
              <p:cNvSpPr>
                <a:spLocks noRot="1" noChangeAspect="1" noMove="1" noResize="1" noEditPoints="1" noAdjustHandles="1" noChangeArrowheads="1" noChangeShapeType="1" noTextEdit="1"/>
              </p:cNvSpPr>
              <p:nvPr/>
            </p:nvSpPr>
            <p:spPr>
              <a:xfrm>
                <a:off x="722376" y="1433137"/>
                <a:ext cx="10753344" cy="408559"/>
              </a:xfrm>
              <a:prstGeom prst="rect">
                <a:avLst/>
              </a:prstGeom>
              <a:blipFill rotWithShape="1">
                <a:blip r:embed="rId1"/>
                <a:stretch>
                  <a:fillRect l="-4" t="-141" b="-11764"/>
                </a:stretch>
              </a:blipFill>
            </p:spPr>
            <p:txBody>
              <a:bodyPr/>
              <a:lstStyle/>
              <a:p>
                <a:r>
                  <a:rPr lang="zh-CN" altLang="en-US">
                    <a:noFill/>
                  </a:rPr>
                  <a:t> </a:t>
                </a:r>
              </a:p>
            </p:txBody>
          </p:sp>
        </mc:Fallback>
      </mc:AlternateContent>
      <p:pic>
        <p:nvPicPr>
          <p:cNvPr id="4" name="QC_5_EX.20_3#86e334a06?vop=1&amp;vop=1&amp;pid=8f952c73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227832" y="1970728"/>
            <a:ext cx="5724144" cy="18745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1_1#86e334a06?vop=1&amp;vop=1&amp;pid=8f952c735&amp;color=0,0,0&amp;vtp=1&amp;bt=1&amp;bbb=1&amp;hb=1"/>
              <p:cNvSpPr/>
              <p:nvPr/>
            </p:nvSpPr>
            <p:spPr>
              <a:xfrm>
                <a:off x="722376" y="972000"/>
                <a:ext cx="10753344" cy="20193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根据光电效应方程有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kmax</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kmax</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,根据动能定理有</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kmax</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kmax</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,可得图像的函数关系式为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,结合图像可知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；当遏止电压为0时,结合前面分析解得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根据图像可知</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,结合前面分析解得</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,故C正确,D错误.</a:t>
                </a:r>
                <a:endParaRPr lang="en-US" altLang="zh-CN" sz="2200" dirty="0"/>
              </a:p>
            </p:txBody>
          </p:sp>
        </mc:Choice>
        <mc:Fallback>
          <p:sp>
            <p:nvSpPr>
              <p:cNvPr id="2" name="QC_5_AS.21_1#86e334a06?vop=1&amp;vop=1&amp;pid=8f952c735&amp;color=0,0,0&amp;vtp=1&amp;bt=1&amp;bbb=1&amp;hb=1"/>
              <p:cNvSpPr>
                <a:spLocks noRot="1" noChangeAspect="1" noMove="1" noResize="1" noEditPoints="1" noAdjustHandles="1" noChangeArrowheads="1" noChangeShapeType="1" noTextEdit="1"/>
              </p:cNvSpPr>
              <p:nvPr/>
            </p:nvSpPr>
            <p:spPr>
              <a:xfrm>
                <a:off x="722376" y="972000"/>
                <a:ext cx="10753344" cy="2019300"/>
              </a:xfrm>
              <a:prstGeom prst="rect">
                <a:avLst/>
              </a:prstGeom>
              <a:blipFill rotWithShape="1">
                <a:blip r:embed="rId1"/>
                <a:stretch>
                  <a:fillRect l="-4" t="-22" r="-2179" b="2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3_1#6152f0dba?vop=1&amp;pid=f6bb3a7c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[河南新乡2024高二下期末]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如图所示，美国物理学家康普顿在研究石墨对</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射线的散射时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现散射后有的射线波长发生了改变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3_1#6152f0dba?vop=1&amp;pid=f6bb3a7c9&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165" b="-5384"/>
                </a:stretch>
              </a:blipFill>
            </p:spPr>
            <p:txBody>
              <a:bodyPr/>
              <a:lstStyle/>
              <a:p>
                <a:r>
                  <a:rPr lang="zh-CN" altLang="en-US">
                    <a:noFill/>
                  </a:rPr>
                  <a:t> </a:t>
                </a:r>
              </a:p>
            </p:txBody>
          </p:sp>
        </mc:Fallback>
      </mc:AlternateContent>
      <p:sp>
        <p:nvSpPr>
          <p:cNvPr id="3" name="QC_5_AN.24_1#6152f0dba.bracket?vop=1&amp;pid=f6bb3a7c9&amp;color=0,0,0&amp;vpa=7&amp;vtp=1"/>
          <p:cNvSpPr/>
          <p:nvPr/>
        </p:nvSpPr>
        <p:spPr>
          <a:xfrm>
            <a:off x="6826314"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3_3#6152f0dba?htil=1&amp;vop=1&amp;pid=f6bb3a7c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697480" y="2546037"/>
            <a:ext cx="1426464" cy="10241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3_4#6152f0dba?htil=1&amp;vop=1&amp;pid=f6bb3a7c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73568" y="1951677"/>
            <a:ext cx="1618488"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23_5#6152f0dba.choices?vop=1&amp;pid=f6bb3a7c9&amp;color=0,0,0&amp;vtp=1&amp;bbb=1"/>
          <p:cNvSpPr/>
          <p:nvPr/>
        </p:nvSpPr>
        <p:spPr>
          <a:xfrm>
            <a:off x="722376" y="37169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A.散射后，射线的频率变大，光子的能量也变大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.光子与电子碰撞时，不遵守动量守恒定律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.如果两个光子的动量相等，则这两个光子的能量也相等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.康普顿效应否定了光是电磁波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5_1#6152f0dba?vop=1&amp;vop=1&amp;pid=f6bb3a7c9&amp;color=0,0,0&amp;vtp=1&amp;bt=1&amp;bbb=1&amp;hb=1"/>
              <p:cNvSpPr/>
              <p:nvPr/>
            </p:nvSpPr>
            <p:spPr>
              <a:xfrm>
                <a:off x="722376" y="972000"/>
                <a:ext cx="10753344" cy="14404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散射后,光子的部分能量转移给了电子,则射线的频率变小,光子的能量也变小,A错误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与电子碰撞时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,动量守恒,能量守恒,B错误；由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可知若两个光子的动量相等,则能量也相等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；康普顿效应揭示了光的粒子性,并没有否定光是电磁波,D错误.</a:t>
                </a:r>
                <a:endParaRPr lang="en-US" altLang="zh-CN" sz="2200" dirty="0"/>
              </a:p>
            </p:txBody>
          </p:sp>
        </mc:Choice>
        <mc:Fallback>
          <p:sp>
            <p:nvSpPr>
              <p:cNvPr id="2" name="QC_5_AS.25_1#6152f0dba?vop=1&amp;vop=1&amp;pid=f6bb3a7c9&amp;color=0,0,0&amp;vtp=1&amp;bt=1&amp;bbb=1&amp;hb=1"/>
              <p:cNvSpPr>
                <a:spLocks noRot="1" noChangeAspect="1" noMove="1" noResize="1" noEditPoints="1" noAdjustHandles="1" noChangeArrowheads="1" noChangeShapeType="1" noTextEdit="1"/>
              </p:cNvSpPr>
              <p:nvPr/>
            </p:nvSpPr>
            <p:spPr>
              <a:xfrm>
                <a:off x="722376" y="972000"/>
                <a:ext cx="10753344" cy="1440434"/>
              </a:xfrm>
              <a:prstGeom prst="rect">
                <a:avLst/>
              </a:prstGeom>
              <a:blipFill rotWithShape="1">
                <a:blip r:embed="rId1"/>
                <a:stretch>
                  <a:fillRect l="-4" t="-31" r="-171" b="-312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3e033c036.fixed?pid=49e362b5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3e033c036.fixed?pid=49e362b5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光电效应及其解释</a:t>
            </a:r>
            <a:endParaRPr lang="en-US" altLang="zh-CN" sz="4400" dirty="0"/>
          </a:p>
        </p:txBody>
      </p:sp>
      <p:pic>
        <p:nvPicPr>
          <p:cNvPr id="4" name="C_3#3e033c036.fixed?pid=49e362b5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3e033c036.fixed?pid=49e362b5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ef41aeee8?vop=1&amp;pid=9bd17964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8.关于光的波粒二象性，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7_1#ef41aeee8.bracket?vop=1&amp;pid=9bd179643&amp;color=0,0,0&amp;vpa=8&amp;vtp=1"/>
          <p:cNvSpPr/>
          <p:nvPr/>
        </p:nvSpPr>
        <p:spPr>
          <a:xfrm>
            <a:off x="5692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6_2#ef41aeee8.choices?vop=1&amp;pid=9bd179643&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A.康普顿效应揭示了光具有波动性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.个别光子只有粒子性，大量光子的作用效果才表现为波动性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.动能相等的电子和质子，电子的动量大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.光电效应揭示了光具有粒子性，光的波长越短，其粒子性越显著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8_1#ef41aeee8?vop=1&amp;vop=1&amp;pid=9bd179643&amp;color=0,0,0&amp;vtp=1&amp;bt=1&amp;bbb=1&amp;hb=1"/>
              <p:cNvSpPr/>
              <p:nvPr/>
            </p:nvSpPr>
            <p:spPr>
              <a:xfrm>
                <a:off x="722376" y="972000"/>
                <a:ext cx="10753344" cy="1859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康普顿效应揭示了光具有粒子性,故A错误；光既有波动性又有粒子性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,个别光子的作用效果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往往表现为粒子性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,大量光子的作用效果往往表现为波动性,故B错误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；根据动能与动量的关系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可知,动能相等的电子和质子,电子的动量小,故C错误；光电效应揭示了光具有粒子性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波长越短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,则频率越高,光子能量越大,其粒子性越显著,故D正确.</a:t>
                </a:r>
                <a:endParaRPr lang="en-US" altLang="zh-CN" sz="2200" dirty="0"/>
              </a:p>
            </p:txBody>
          </p:sp>
        </mc:Choice>
        <mc:Fallback>
          <p:sp>
            <p:nvSpPr>
              <p:cNvPr id="2" name="QC_5_AS.28_1#ef41aeee8?vop=1&amp;vop=1&amp;pid=9bd179643&amp;color=0,0,0&amp;vtp=1&amp;bt=1&amp;bbb=1&amp;hb=1"/>
              <p:cNvSpPr>
                <a:spLocks noRot="1" noChangeAspect="1" noMove="1" noResize="1" noEditPoints="1" noAdjustHandles="1" noChangeArrowheads="1" noChangeShapeType="1" noTextEdit="1"/>
              </p:cNvSpPr>
              <p:nvPr/>
            </p:nvSpPr>
            <p:spPr>
              <a:xfrm>
                <a:off x="722376" y="972000"/>
                <a:ext cx="10753344" cy="1859534"/>
              </a:xfrm>
              <a:prstGeom prst="rect">
                <a:avLst/>
              </a:prstGeom>
              <a:blipFill rotWithShape="1">
                <a:blip r:embed="rId1"/>
                <a:stretch>
                  <a:fillRect l="-4" t="-24" r="-484" b="-24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9_1#d57e7c2ed?vop=1&amp;pid=70dc1a3c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在光电效应实验中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，两个实验小组分别在各自的实验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，约定用相同频率的单色光分别照射锌和银的表面，结果都能发生光电效应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，实验装置如图甲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，记录相关数据.对于这两组实验，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下列判断正确的是(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0_1#d57e7c2ed.bracket?vop=1&amp;pid=70dc1a3ce&amp;color=0,0,0&amp;vpa=9&amp;vtp=1&amp;bbb=1"/>
          <p:cNvSpPr/>
          <p:nvPr/>
        </p:nvSpPr>
        <p:spPr>
          <a:xfrm>
            <a:off x="7372414" y="18673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6_BD.29_2#d57e7c2ed?htil=7&amp;vop=1&amp;pid=70dc1a3c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42428" y="2554292"/>
            <a:ext cx="5239512" cy="21945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29_3#d57e7c2ed.choices?htil=7&amp;vop=1&amp;pid=70dc1a3ce&amp;color=0,0,0&amp;vtp=1&amp;bbb=1&amp;hb=1"/>
              <p:cNvSpPr/>
              <p:nvPr/>
            </p:nvSpPr>
            <p:spPr>
              <a:xfrm>
                <a:off x="722630" y="2282190"/>
                <a:ext cx="5619750" cy="318008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A.因为材料不同，逸出功不同，所以遏止电压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.饱和光电流一定不同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.光电子的最大初动能不同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.分别用不同频率的光照射之后绘制</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为照射光频率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，图乙为其中一小组绘制的图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），图像的斜率可能不同</a:t>
                </a:r>
                <a:endParaRPr lang="en-US" altLang="zh-CN" sz="2000" dirty="0"/>
              </a:p>
            </p:txBody>
          </p:sp>
        </mc:Choice>
        <mc:Fallback>
          <p:sp>
            <p:nvSpPr>
              <p:cNvPr id="5" name="QC_6_BD.29_3#d57e7c2ed.choices?htil=7&amp;vop=1&amp;pid=70dc1a3ce&amp;color=0,0,0&amp;vtp=1&amp;bbb=1&amp;hb=1"/>
              <p:cNvSpPr>
                <a:spLocks noRot="1" noChangeAspect="1" noMove="1" noResize="1" noEditPoints="1" noAdjustHandles="1" noChangeArrowheads="1" noChangeShapeType="1" noTextEdit="1"/>
              </p:cNvSpPr>
              <p:nvPr/>
            </p:nvSpPr>
            <p:spPr>
              <a:xfrm>
                <a:off x="722630" y="2282190"/>
                <a:ext cx="5619750" cy="3180080"/>
              </a:xfrm>
              <a:prstGeom prst="rect">
                <a:avLst/>
              </a:prstGeom>
              <a:blipFill rotWithShape="1">
                <a:blip r:embed="rId2"/>
                <a:stretch>
                  <a:fillRect b="-14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1_1#d57e7c2ed?vop=1&amp;vop=1&amp;pid=70dc1a3ce&amp;color=0,0,0&amp;vtp=1&amp;bt=1&amp;bbb=1&amp;hb=1"/>
              <p:cNvSpPr/>
              <p:nvPr/>
            </p:nvSpPr>
            <p:spPr>
              <a:xfrm>
                <a:off x="722376" y="972000"/>
                <a:ext cx="10753344" cy="2278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对同一种频率的入射光,根据爱因斯坦光电效应方程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,可知若逸出功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,则遏止电压不同,故A正确；光的频率相同,光强可能相同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,所以单位时间逸出的光电子数可能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,饱和光电流可能相同,故B错误；根据爱因斯坦光电效应方程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若照射光频率相同,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逸出功不同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,则光电子的最大初动能不同,故C正确；因为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图像的斜率等于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为定值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mc:Choice>
        <mc:Fallback>
          <p:sp>
            <p:nvSpPr>
              <p:cNvPr id="2" name="QC_6_AS.31_1#d57e7c2ed?vop=1&amp;vop=1&amp;pid=70dc1a3ce&amp;color=0,0,0&amp;vtp=1&amp;bt=1&amp;bbb=1&amp;hb=1"/>
              <p:cNvSpPr>
                <a:spLocks noRot="1" noChangeAspect="1" noMove="1" noResize="1" noEditPoints="1" noAdjustHandles="1" noChangeArrowheads="1" noChangeShapeType="1" noTextEdit="1"/>
              </p:cNvSpPr>
              <p:nvPr/>
            </p:nvSpPr>
            <p:spPr>
              <a:xfrm>
                <a:off x="722376" y="972000"/>
                <a:ext cx="10753344" cy="2278634"/>
              </a:xfrm>
              <a:prstGeom prst="rect">
                <a:avLst/>
              </a:prstGeom>
              <a:blipFill rotWithShape="1">
                <a:blip r:embed="rId1"/>
                <a:stretch>
                  <a:fillRect l="-4" t="-20" r="-3336" b="-19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32_1#d57e7c2ed?vop=1&amp;vop=1&amp;pid=70dc1a3c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本题易误认为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图像的斜率可能不同,错选D项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.解答此类问题的关键是根据相关物理规律或公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,找出与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图像对应的函数关系式.对比图像分析斜率对应的物理意义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,仅凭主观猜测可能会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得出错误的结论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EX.32_1#d57e7c2ed?vop=1&amp;vop=1&amp;pid=70dc1a3ce&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496"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51b886f2.fixed?pid=49e362b5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e51b886f2.fixed?pid=49e362b5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光电效应及其解释</a:t>
            </a:r>
            <a:endParaRPr lang="en-US" altLang="zh-CN" sz="4400" dirty="0"/>
          </a:p>
        </p:txBody>
      </p:sp>
      <p:pic>
        <p:nvPicPr>
          <p:cNvPr id="4" name="C_3#e51b886f2.fixed?pid=49e362b5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e51b886f2.fixed?pid=49e362b5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33_1#5c4e9bbcc?htil=8&amp;vop=1&amp;pid=e51b886f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913099" y="1054295"/>
            <a:ext cx="2423160" cy="256032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33_2#5c4e9bbcc?htil=8&amp;vop=1&amp;pid=e51b886f2&amp;color=0,0,0&amp;vtp=1&amp;bt=1&amp;bbb=1&amp;hb=1"/>
              <p:cNvSpPr/>
              <p:nvPr/>
            </p:nvSpPr>
            <p:spPr>
              <a:xfrm>
                <a:off x="722376" y="972000"/>
                <a:ext cx="819302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1.氢原子的能级图如图所示，用一群处于第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3能级的氢原子跃迁发出的光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照射金属钛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，钛的表面有光电子逸出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，测得光电子的最大初动能为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则金属钛的逸出功为(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33_2#5c4e9bbcc?htil=8&amp;vop=1&amp;pid=e51b886f2&amp;color=0,0,0&amp;vtp=1&amp;bt=1&amp;bbb=1&amp;hb=1"/>
              <p:cNvSpPr>
                <a:spLocks noRot="1" noChangeAspect="1" noMove="1" noResize="1" noEditPoints="1" noAdjustHandles="1" noChangeArrowheads="1" noChangeShapeType="1" noTextEdit="1"/>
              </p:cNvSpPr>
              <p:nvPr/>
            </p:nvSpPr>
            <p:spPr>
              <a:xfrm>
                <a:off x="722376" y="972000"/>
                <a:ext cx="8193024" cy="1300353"/>
              </a:xfrm>
              <a:prstGeom prst="rect">
                <a:avLst/>
              </a:prstGeom>
              <a:blipFill rotWithShape="1">
                <a:blip r:embed="rId2"/>
                <a:stretch>
                  <a:fillRect l="-5" t="-35" b="-3491"/>
                </a:stretch>
              </a:blipFill>
            </p:spPr>
            <p:txBody>
              <a:bodyPr/>
              <a:lstStyle/>
              <a:p>
                <a:r>
                  <a:rPr lang="zh-CN" altLang="en-US">
                    <a:noFill/>
                  </a:rPr>
                  <a:t> </a:t>
                </a:r>
              </a:p>
            </p:txBody>
          </p:sp>
        </mc:Fallback>
      </mc:AlternateContent>
      <p:sp>
        <p:nvSpPr>
          <p:cNvPr id="4" name="QC_4_AN.34_1#5c4e9bbcc.bracket?vop=1&amp;pid=e51b886f2&amp;color=0,0,0&amp;vpa=10&amp;vtp=1"/>
          <p:cNvSpPr/>
          <p:nvPr/>
        </p:nvSpPr>
        <p:spPr>
          <a:xfrm>
            <a:off x="4272026"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33_3#5c4e9bbcc.choices?htil=8&amp;vop=1&amp;pid=e51b886f2&amp;color=0,0,0&amp;vtp=1&amp;bbb=1"/>
              <p:cNvSpPr/>
              <p:nvPr/>
            </p:nvSpPr>
            <p:spPr>
              <a:xfrm>
                <a:off x="722376" y="2328486"/>
                <a:ext cx="8193024" cy="400050"/>
              </a:xfrm>
              <a:prstGeom prst="rect">
                <a:avLst/>
              </a:prstGeom>
              <a:noFill/>
            </p:spPr>
            <p:txBody>
              <a:bodyPr wrap="none" lIns="0" tIns="0" rIns="0" bIns="0" rtlCol="0" anchor="t"/>
              <a:lstStyle/>
              <a:p>
                <a:pPr latinLnBrk="1">
                  <a:lnSpc>
                    <a:spcPts val="3600"/>
                  </a:lnSpc>
                  <a:tabLst>
                    <a:tab pos="2216150" algn="l"/>
                    <a:tab pos="4267835" algn="l"/>
                    <a:tab pos="633158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09</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91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67</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4_BD.33_3#5c4e9bbcc.choices?htil=8&amp;vop=1&amp;pid=e51b886f2&amp;color=0,0,0&amp;vtp=1&amp;bbb=1"/>
              <p:cNvSpPr>
                <a:spLocks noRot="1" noChangeAspect="1" noMove="1" noResize="1" noEditPoints="1" noAdjustHandles="1" noChangeArrowheads="1" noChangeShapeType="1" noTextEdit="1"/>
              </p:cNvSpPr>
              <p:nvPr/>
            </p:nvSpPr>
            <p:spPr>
              <a:xfrm>
                <a:off x="722376" y="2328486"/>
                <a:ext cx="8193024" cy="400050"/>
              </a:xfrm>
              <a:prstGeom prst="rect">
                <a:avLst/>
              </a:prstGeom>
              <a:blipFill rotWithShape="1">
                <a:blip r:embed="rId3"/>
                <a:stretch>
                  <a:fillRect l="-5" t="-144" b="-141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5_1#5c4e9bbcc?vop=1&amp;vop=1&amp;pid=e51b886f2&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氢原子从第3能级跃迁至第1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能级时释放的能量最大</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09</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,由爱因斯坦光电效应方程可得金属钛的逸出功为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09</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67</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a:t>
                </a:r>
                <a:endParaRPr lang="en-US" altLang="zh-CN" sz="2200" dirty="0"/>
              </a:p>
            </p:txBody>
          </p:sp>
        </mc:Choice>
        <mc:Fallback>
          <p:sp>
            <p:nvSpPr>
              <p:cNvPr id="2" name="QC_4_AS.35_1#5c4e9bbcc?vop=1&amp;vop=1&amp;pid=e51b886f2&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6_1#e06e40ab2?vop=1&amp;pid=e51b886f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如图所示，分别用功率相同的甲光和乙光照射相同的光电管阴极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频率为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，乙光的频率为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，产生的光电流</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𝐼</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随阳极与阴极间电压</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的变化规律正确的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6_1#e06e40ab2?vop=1&amp;pid=e51b886f2&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4_AN.37_1#e06e40ab2.bracket?vop=1&amp;pid=e51b886f2&amp;color=0,0,0&amp;vpa=11&amp;vtp=1"/>
          <p:cNvSpPr/>
          <p:nvPr/>
        </p:nvSpPr>
        <p:spPr>
          <a:xfrm>
            <a:off x="117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36_2#e06e40ab2?htil=9&amp;vop=1&amp;pid=e51b886f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681544" y="2408877"/>
            <a:ext cx="1581912" cy="15087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36_3#e06e40ab2.choices?htil=9&amp;vop=1&amp;pid=e51b886f2&amp;color=0,0,0&amp;vtp=1&amp;bbb=1"/>
          <p:cNvSpPr/>
          <p:nvPr/>
        </p:nvSpPr>
        <p:spPr>
          <a:xfrm>
            <a:off x="722376" y="2408877"/>
            <a:ext cx="9034272" cy="1446340"/>
          </a:xfrm>
          <a:prstGeom prst="rect">
            <a:avLst/>
          </a:prstGeom>
          <a:noFill/>
        </p:spPr>
        <p:txBody>
          <a:bodyPr wrap="none" lIns="0" tIns="0" rIns="0" bIns="0" rtlCol="0" anchor="t"/>
          <a:lstStyle/>
          <a:p>
            <a:pPr latinLnBrk="1">
              <a:lnSpc>
                <a:spcPts val="12900"/>
              </a:lnSpc>
              <a:tabLst>
                <a:tab pos="2229485" algn="l"/>
                <a:tab pos="4421505" algn="l"/>
                <a:tab pos="662622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58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58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58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72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6" name="QC_4_BD.36_3#e06e40ab2.choice_image?htil=9&amp;vop=1&amp;pid=e51b886f2&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4282" y="2681356"/>
            <a:ext cx="1444752"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4_BD.36_3#e06e40ab2.choice_image?htil=9&amp;vop=1&amp;pid=e51b886f2&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193765" y="2681356"/>
            <a:ext cx="1444752"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4_BD.36_3#e06e40ab2.choice_image?htil=9&amp;vop=1&amp;pid=e51b886f2&amp;color=0,0,0&amp;tib=255,255,255&amp;iip=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396897" y="2681356"/>
            <a:ext cx="1444752"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4_BD.36_3#e06e40ab2.choice_image?htil=9&amp;vop=1&amp;pid=e51b886f2&amp;color=0,0,0&amp;tib=255,255,255&amp;iip=4&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7606443" y="2407036"/>
            <a:ext cx="1847088" cy="14538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38_1#e06e40ab2?vop=1&amp;vop=1&amp;pid=e51b886f2&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【题图剖析】</a:t>
            </a:r>
            <a:endParaRPr lang="en-US" altLang="zh-CN" sz="2000" dirty="0"/>
          </a:p>
        </p:txBody>
      </p:sp>
      <mc:AlternateContent xmlns:mc="http://schemas.openxmlformats.org/markup-compatibility/2006">
        <mc:Choice xmlns:a14="http://schemas.microsoft.com/office/drawing/2010/main" Requires="a14">
          <p:sp>
            <p:nvSpPr>
              <p:cNvPr id="3" name="QC_4_EX.38_2#e06e40ab2?vop=1&amp;vop=1&amp;pid=e51b886f2&amp;color=0,0,0&amp;vtp=1&amp;bbb=1"/>
              <p:cNvSpPr/>
              <p:nvPr/>
            </p:nvSpPr>
            <p:spPr>
              <a:xfrm>
                <a:off x="722376" y="1433137"/>
                <a:ext cx="10753344" cy="408559"/>
              </a:xfrm>
              <a:prstGeom prst="rect">
                <a:avLst/>
              </a:prstGeom>
              <a:noFill/>
            </p:spPr>
            <p:txBody>
              <a:bodyPr wrap="none" lIns="0" tIns="0" rIns="0" bIns="0" rtlCol="0" anchor="t"/>
              <a:lstStyle/>
              <a:p>
                <a:pPr algn="l" latinLnBrk="1">
                  <a:lnSpc>
                    <a:spcPts val="36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𝐼</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图像的分析如图所示.</a:t>
                </a:r>
                <a:endParaRPr lang="en-US" altLang="zh-CN" sz="100" dirty="0"/>
              </a:p>
            </p:txBody>
          </p:sp>
        </mc:Choice>
        <mc:Fallback>
          <p:sp>
            <p:nvSpPr>
              <p:cNvPr id="3" name="QC_4_EX.38_2#e06e40ab2?vop=1&amp;vop=1&amp;pid=e51b886f2&amp;color=0,0,0&amp;vtp=1&amp;bbb=1"/>
              <p:cNvSpPr>
                <a:spLocks noRot="1" noChangeAspect="1" noMove="1" noResize="1" noEditPoints="1" noAdjustHandles="1" noChangeArrowheads="1" noChangeShapeType="1" noTextEdit="1"/>
              </p:cNvSpPr>
              <p:nvPr/>
            </p:nvSpPr>
            <p:spPr>
              <a:xfrm>
                <a:off x="722376" y="1433137"/>
                <a:ext cx="10753344" cy="408559"/>
              </a:xfrm>
              <a:prstGeom prst="rect">
                <a:avLst/>
              </a:prstGeom>
              <a:blipFill rotWithShape="1">
                <a:blip r:embed="rId1"/>
                <a:stretch>
                  <a:fillRect l="-4" t="-141" b="-11764"/>
                </a:stretch>
              </a:blipFill>
            </p:spPr>
            <p:txBody>
              <a:bodyPr/>
              <a:lstStyle/>
              <a:p>
                <a:r>
                  <a:rPr lang="zh-CN" altLang="en-US">
                    <a:noFill/>
                  </a:rPr>
                  <a:t> </a:t>
                </a:r>
              </a:p>
            </p:txBody>
          </p:sp>
        </mc:Fallback>
      </mc:AlternateContent>
      <p:pic>
        <p:nvPicPr>
          <p:cNvPr id="4" name="QC_4_EX.38_3#e06e40ab2?vop=1&amp;vop=1&amp;pid=e51b886f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127248" y="1970728"/>
            <a:ext cx="5943600"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fa1302981?vop=1&amp;pid=0b6744d6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关于光电效应，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fa1302981.bracket?vop=1&amp;pid=0b6744d66&amp;color=0,0,0&amp;vpa=1&amp;vtp=1&amp;bbb=1"/>
          <p:cNvSpPr/>
          <p:nvPr/>
        </p:nvSpPr>
        <p:spPr>
          <a:xfrm>
            <a:off x="5984939" y="969265"/>
            <a:ext cx="5762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sp>
        <p:nvSpPr>
          <p:cNvPr id="4" name="QC_5_BD.1_2#fa1302981.choices?vop=1&amp;pid=0b6744d66&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A.金属的逸出功与入射光的频率无关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.光电子的最大初动能越大，形成的光电流越强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.入射光的强度越大，光电子的最大初动能越大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.对于某种金属，只要入射光的频率低于金属的极限频率，就不能发生光电效应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9_1#e06e40ab2?vop=1&amp;vop=1&amp;pid=e51b886f2&amp;color=0,0,0&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根据爱因斯坦光电效应方程得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,根据遏止电压和最大初动能的关系</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立可得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,由于乙光的频率大于甲光的频率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,可知乙光对应的遏止电压大于甲光对应的遏止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.由于甲光和乙光的功率相同,即在单位时间单位面积上甲光的能量等于乙光的能量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,设甲光的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光子个数为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,乙光的光子个数为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.由于光子和光电子是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一一对应的关系,所以甲光照射光电管单位时间内产生的光电子个数大于乙光照射光电管单位时间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内产生的光电子个数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,故甲光对应的饱和光电流大于乙光对应的饱和光电流.满足此特征的只有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endParaRPr lang="en-US" altLang="zh-CN" sz="2200" dirty="0"/>
              </a:p>
            </p:txBody>
          </p:sp>
        </mc:Choice>
        <mc:Fallback>
          <p:sp>
            <p:nvSpPr>
              <p:cNvPr id="2" name="QC_4_AS.39_1#e06e40ab2?vop=1&amp;vop=1&amp;pid=e51b886f2&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rotWithShape="1">
                <a:blip r:embed="rId1"/>
                <a:stretch>
                  <a:fillRect l="-4" t="-14" r="-1081" b="-14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0_1#0228aaf93?vop=1&amp;pid=e51b886f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[四川乐山2024高二下期末]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一光电管的阴极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由截止频率为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的金属铯制成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，接入如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图所示的电路中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.将频率为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的单色光射向阴极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时，能产生光电流.移动滑动变阻器的滑片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压表的示数为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时，电流计的示数达到饱和电流</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𝐼</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.已知普朗克常量为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，电子的质量为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、电荷量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，真空中的光速为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0_1#0228aaf93?vop=1&amp;pid=e51b886f2&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24" b="-2583"/>
                </a:stretch>
              </a:blipFill>
            </p:spPr>
            <p:txBody>
              <a:bodyPr/>
              <a:lstStyle/>
              <a:p>
                <a:r>
                  <a:rPr lang="zh-CN" altLang="en-US">
                    <a:noFill/>
                  </a:rPr>
                  <a:t> </a:t>
                </a:r>
              </a:p>
            </p:txBody>
          </p:sp>
        </mc:Fallback>
      </mc:AlternateContent>
      <p:sp>
        <p:nvSpPr>
          <p:cNvPr id="3" name="QC_4_AN.41_1#0228aaf93.bracket?vop=1&amp;pid=e51b886f2&amp;color=0,0,0&amp;vpa=12&amp;vtp=1&amp;bbb=1"/>
          <p:cNvSpPr/>
          <p:nvPr/>
        </p:nvSpPr>
        <p:spPr>
          <a:xfrm>
            <a:off x="5546154" y="2324550"/>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pic>
        <p:nvPicPr>
          <p:cNvPr id="4" name="QC_4_BD.40_2#0228aaf93?htil=10&amp;vop=1&amp;pid=e51b886f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681612" y="2866077"/>
            <a:ext cx="2084832" cy="19110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0_3#0228aaf93.choices?htil=10&amp;vop=1&amp;pid=e51b886f2&amp;color=0,0,0&amp;vtp=1&amp;bbb=1"/>
              <p:cNvSpPr/>
              <p:nvPr/>
            </p:nvSpPr>
            <p:spPr>
              <a:xfrm>
                <a:off x="722376" y="2739077"/>
                <a:ext cx="8531352" cy="1983931"/>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A.该单色光的光子能量为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逸出的光电子数为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𝐼</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.每个单色光的光子动量大小为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.光电子到达阳极时的最大速率为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e>
                        </m:rad>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4_BD.40_3#0228aaf93.choices?htil=10&amp;vop=1&amp;pid=e51b886f2&amp;color=0,0,0&amp;vtp=1&amp;bbb=1"/>
              <p:cNvSpPr>
                <a:spLocks noRot="1" noChangeAspect="1" noMove="1" noResize="1" noEditPoints="1" noAdjustHandles="1" noChangeArrowheads="1" noChangeShapeType="1" noTextEdit="1"/>
              </p:cNvSpPr>
              <p:nvPr/>
            </p:nvSpPr>
            <p:spPr>
              <a:xfrm>
                <a:off x="722376" y="2739077"/>
                <a:ext cx="8531352" cy="1983931"/>
              </a:xfrm>
              <a:prstGeom prst="rect">
                <a:avLst/>
              </a:prstGeom>
              <a:blipFill rotWithShape="1">
                <a:blip r:embed="rId3"/>
                <a:stretch>
                  <a:fillRect l="-4" t="-16" r="6" b="-48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2_1#0228aaf93?vop=1&amp;vop=1&amp;pid=e51b886f2&amp;color=0,0,0&amp;vtp=1&amp;bt=1&amp;bbb=1&amp;hb=1"/>
              <p:cNvSpPr/>
              <p:nvPr/>
            </p:nvSpPr>
            <p:spPr>
              <a:xfrm>
                <a:off x="722376" y="972000"/>
                <a:ext cx="10753344" cy="16891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该单色光的光子能量为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,A错误；根据电流定义式可知</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𝑞</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𝐼</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,则在</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逸出的光电子数为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𝐼</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,B正确；每个单色光的光子动量大小为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𝜆</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；根据动能定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,光电子到达阳极时有</a:t>
                </a:r>
                <a14:m>
                  <m:oMath xmlns:m="http://schemas.openxmlformats.org/officeDocument/2006/math">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𝑈𝑒</m:t>
                    </m:r>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num>
                      <m:den>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en>
                    </m:f>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𝑣</m:t>
                        </m:r>
                      </m:e>
                      <m:sup>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200" b="0" i="0" smtClean="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𝑣</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den>
                        </m:f>
                      </m:e>
                    </m:ra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42_1#0228aaf93?vop=1&amp;vop=1&amp;pid=e51b886f2&amp;color=0,0,0&amp;vtp=1&amp;bt=1&amp;bbb=1&amp;hb=1"/>
              <p:cNvSpPr>
                <a:spLocks noRot="1" noChangeAspect="1" noMove="1" noResize="1" noEditPoints="1" noAdjustHandles="1" noChangeArrowheads="1" noChangeShapeType="1" noTextEdit="1"/>
              </p:cNvSpPr>
              <p:nvPr/>
            </p:nvSpPr>
            <p:spPr>
              <a:xfrm>
                <a:off x="722376" y="972000"/>
                <a:ext cx="10753344" cy="1689100"/>
              </a:xfrm>
              <a:prstGeom prst="rect">
                <a:avLst/>
              </a:prstGeom>
              <a:blipFill rotWithShape="1">
                <a:blip r:embed="rId1"/>
                <a:stretch>
                  <a:fillRect l="-4" t="-27" b="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3_1#97c5d93a0?vop=1&amp;pid=e51b886f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[广西钦州2025高二下期末]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如图是工业生产中用到的光控继电器示意图（部分），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它由电源、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、放大器、电磁继电器等组成.当用黄光照射光电管阴极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时，没有发生光电效应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，当用蓝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光照射光电管阴极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时，发生了光电效应.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3_1#97c5d93a0?vop=1&amp;pid=e51b886f2&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4_AN.44_1#97c5d93a0.bracket?vop=1&amp;pid=e51b886f2&amp;color=0,0,0&amp;vpa=13&amp;vtp=1"/>
          <p:cNvSpPr/>
          <p:nvPr/>
        </p:nvSpPr>
        <p:spPr>
          <a:xfrm>
            <a:off x="570395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3_2#97c5d93a0?htil=11&amp;vop=1&amp;pid=e51b886f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552690" y="2409190"/>
            <a:ext cx="2809875" cy="166243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3_3#97c5d93a0.choices?htil=11&amp;vop=1&amp;pid=e51b886f2&amp;color=0,0,0&amp;vtp=1&amp;bbb=1"/>
              <p:cNvSpPr/>
              <p:nvPr/>
            </p:nvSpPr>
            <p:spPr>
              <a:xfrm>
                <a:off x="722376" y="2281877"/>
                <a:ext cx="8467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端应该接电源正极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.增大黄光照射强度，电路中可能存在光电流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.增大蓝光照射强度，光电子的最大初动能增大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.若将电源正负极对调，电路中可能没有电流</a:t>
                </a:r>
                <a:endParaRPr lang="en-US" altLang="zh-CN" sz="2000" dirty="0"/>
              </a:p>
            </p:txBody>
          </p:sp>
        </mc:Choice>
        <mc:Fallback>
          <p:sp>
            <p:nvSpPr>
              <p:cNvPr id="5" name="QC_4_BD.43_3#97c5d93a0.choices?htil=11&amp;vop=1&amp;pid=e51b886f2&amp;color=0,0,0&amp;vtp=1&amp;bbb=1"/>
              <p:cNvSpPr>
                <a:spLocks noRot="1" noChangeAspect="1" noMove="1" noResize="1" noEditPoints="1" noAdjustHandles="1" noChangeArrowheads="1" noChangeShapeType="1" noTextEdit="1"/>
              </p:cNvSpPr>
              <p:nvPr/>
            </p:nvSpPr>
            <p:spPr>
              <a:xfrm>
                <a:off x="722376" y="2281877"/>
                <a:ext cx="8467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5_1#97c5d93a0?vop=1&amp;vop=1&amp;pid=e51b886f2&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电路中要产生电流,则</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端接电源的正极,使逸出的光电子在光电管中加速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,放大器的作用是将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光电管中产生的电流放大后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,使铁芯磁化,将衔铁吸住,故A错误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；能否发生光电效应取决于入射光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的频率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,黄光照射时未发生光电效应,说明黄光频率低于光电管阴极材料的截止频率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,即便增大黄光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,也不会发生光电效应,电路中不会有光电流,故B错误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；光电子的最大初动能与入射光频率有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,增大蓝光照射强度,即增加单位时间逸出的光子数,但蓝光频率不变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,所以光电子的最大初动能不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,故C错误；将电源正负极对调,可以减小电路中的电流,当电源电压小于光电管的遏止电压时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路中有电流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,当电源电压大于光电管的遏止电压时,电路中没有电流,故若将电源正负极对调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,电路中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可能没有电流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a:t>
                </a:r>
                <a:endParaRPr lang="en-US" altLang="zh-CN" sz="2200" dirty="0"/>
              </a:p>
            </p:txBody>
          </p:sp>
        </mc:Choice>
        <mc:Fallback>
          <p:sp>
            <p:nvSpPr>
              <p:cNvPr id="2" name="QC_4_AS.45_1#97c5d93a0?vop=1&amp;vop=1&amp;pid=e51b886f2&amp;color=0,0,0&amp;vtp=1&amp;bt=1&amp;bbb=1&amp;hb=1"/>
              <p:cNvSpPr>
                <a:spLocks noRot="1" noChangeAspect="1" noMove="1" noResize="1" noEditPoints="1" noAdjustHandles="1" noChangeArrowheads="1" noChangeShapeType="1" noTextEdit="1"/>
              </p:cNvSpPr>
              <p:nvPr/>
            </p:nvSpPr>
            <p:spPr>
              <a:xfrm>
                <a:off x="722376" y="972000"/>
                <a:ext cx="10753344" cy="3612134"/>
              </a:xfrm>
              <a:prstGeom prst="rect">
                <a:avLst/>
              </a:prstGeom>
              <a:blipFill rotWithShape="1">
                <a:blip r:embed="rId1"/>
                <a:stretch>
                  <a:fillRect l="-4" t="-12" r="-478" b="-12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6_1#08f4f993f?vop=1&amp;pid=e51b886f2&amp;color=0,0,0&amp;vtp=1&amp;bt=1&amp;bbb=1&amp;hb=1"/>
              <p:cNvSpPr/>
              <p:nvPr/>
            </p:nvSpPr>
            <p:spPr>
              <a:xfrm>
                <a:off x="722376" y="972000"/>
                <a:ext cx="10753344" cy="1769936"/>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[河北石家庄2024高二下期中]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一群处于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能级的氢原子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，最终都回到基态并能发出不同频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率的光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，将这些光分别照射到图甲电路阴极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的金属上，只能测得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3条电流随电压变化的图像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如图乙所示），其中</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光对应图线与横轴的交点坐标为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.已知氢原子的能级图如图丙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，电子电荷量为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19</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4_BD.46_1#08f4f993f?vop=1&amp;pid=e51b886f2&amp;color=0,0,0&amp;vtp=1&amp;bt=1&amp;bbb=1&amp;hb=1"/>
              <p:cNvSpPr>
                <a:spLocks noRot="1" noChangeAspect="1" noMove="1" noResize="1" noEditPoints="1" noAdjustHandles="1" noChangeArrowheads="1" noChangeShapeType="1" noTextEdit="1"/>
              </p:cNvSpPr>
              <p:nvPr/>
            </p:nvSpPr>
            <p:spPr>
              <a:xfrm>
                <a:off x="722376" y="972000"/>
                <a:ext cx="10753344" cy="1769936"/>
              </a:xfrm>
              <a:prstGeom prst="rect">
                <a:avLst/>
              </a:prstGeom>
              <a:blipFill rotWithShape="1">
                <a:blip r:embed="rId1"/>
                <a:stretch>
                  <a:fillRect l="-4" t="-25" r="-1169" b="-2583"/>
                </a:stretch>
              </a:blipFill>
            </p:spPr>
            <p:txBody>
              <a:bodyPr/>
              <a:lstStyle/>
              <a:p>
                <a:r>
                  <a:rPr lang="zh-CN" altLang="en-US">
                    <a:noFill/>
                  </a:rPr>
                  <a:t> </a:t>
                </a:r>
              </a:p>
            </p:txBody>
          </p:sp>
        </mc:Fallback>
      </mc:AlternateContent>
      <p:pic>
        <p:nvPicPr>
          <p:cNvPr id="3" name="QO_4_BD.46_3#08f4f993f?iti=3&amp;htil=1&amp;vop=1&amp;pid=e51b886f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993392" y="2875603"/>
            <a:ext cx="1033272" cy="12893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46_4#08f4f993f?iti=4&amp;htil=1&amp;vop=1&amp;pid=e51b886f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458968" y="3131635"/>
            <a:ext cx="1261872" cy="10332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4_BD.46_5#08f4f993f?iti=5&amp;htil=1&amp;vop=1&amp;pid=e51b886f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942832" y="2912179"/>
            <a:ext cx="1472184" cy="12527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4_BD.46_6#08f4f993f?iti=3&amp;htil=1&amp;vop=1&amp;pid=e51b886f2&amp;color=0,0,0&amp;vtp=1"/>
          <p:cNvSpPr/>
          <p:nvPr/>
        </p:nvSpPr>
        <p:spPr>
          <a:xfrm>
            <a:off x="2354453" y="4291907"/>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O_4_BD.46_7#08f4f993f?iti=4&amp;htil=1&amp;vop=1&amp;pid=e51b886f2&amp;color=0,0,0&amp;vtp=1"/>
          <p:cNvSpPr/>
          <p:nvPr/>
        </p:nvSpPr>
        <p:spPr>
          <a:xfrm>
            <a:off x="5934329" y="4291907"/>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O_4_BD.46_8#08f4f993f?iti=5&amp;htil=1&amp;vop=1&amp;pid=e51b886f2&amp;color=0,0,0&amp;vtp=1"/>
          <p:cNvSpPr/>
          <p:nvPr/>
        </p:nvSpPr>
        <p:spPr>
          <a:xfrm>
            <a:off x="9523349" y="4291907"/>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7_1#ab1e7826f?vop=1&amp;pid=08f4f993f&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光照射该金属时逸出光电子的最大初动能</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47_1#ab1e7826f?vop=1&amp;pid=08f4f993f&amp;color=0,0,0&amp;mp=1&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48_1#ab1e7826f?vop=1&amp;vop=1&amp;pid=08f4f993f&amp;color=0,0,0&amp;vtp=1&amp;bbb=1"/>
              <p:cNvSpPr/>
              <p:nvPr/>
            </p:nvSpPr>
            <p:spPr>
              <a:xfrm>
                <a:off x="722376" y="1433137"/>
                <a:ext cx="10753344" cy="40005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𝟔</m:t>
                    </m:r>
                    <m:r>
                      <m:rPr>
                        <m:nor/>
                      </m:rP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𝐞𝐕</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5_AN.48_1#ab1e7826f?vop=1&amp;vop=1&amp;pid=08f4f993f&amp;color=0,0,0&amp;vtp=1&amp;bbb=1"/>
              <p:cNvSpPr>
                <a:spLocks noRot="1" noChangeAspect="1" noMove="1" noResize="1" noEditPoints="1" noAdjustHandles="1" noChangeArrowheads="1" noChangeShapeType="1" noTextEdit="1"/>
              </p:cNvSpPr>
              <p:nvPr/>
            </p:nvSpPr>
            <p:spPr>
              <a:xfrm>
                <a:off x="722376" y="1433137"/>
                <a:ext cx="10753344" cy="400050"/>
              </a:xfrm>
              <a:prstGeom prst="rect">
                <a:avLst/>
              </a:prstGeom>
              <a:blipFill rotWithShape="1">
                <a:blip r:embed="rId2"/>
                <a:stretch>
                  <a:fillRect l="-4" t="-144" b="-1414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49_1#ab1e7826f?vop=1&amp;vop=1&amp;pid=08f4f993f&amp;color=0,0,0&amp;vtp=1&amp;bbb=1&amp;hb=1"/>
              <p:cNvSpPr/>
              <p:nvPr/>
            </p:nvSpPr>
            <p:spPr>
              <a:xfrm>
                <a:off x="722376" y="1843728"/>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由题图乙可得</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光照射金属时的遏止电压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,由动能定理可知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,逸出光电子的最大初动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5_AS.49_1#ab1e7826f?vop=1&amp;vop=1&amp;pid=08f4f993f&amp;color=0,0,0&amp;vtp=1&amp;bbb=1&amp;hb=1"/>
              <p:cNvSpPr>
                <a:spLocks noRot="1" noChangeAspect="1" noMove="1" noResize="1" noEditPoints="1" noAdjustHandles="1" noChangeArrowheads="1" noChangeShapeType="1" noTextEdit="1"/>
              </p:cNvSpPr>
              <p:nvPr/>
            </p:nvSpPr>
            <p:spPr>
              <a:xfrm>
                <a:off x="722376" y="1843728"/>
                <a:ext cx="10753344" cy="907034"/>
              </a:xfrm>
              <a:prstGeom prst="rect">
                <a:avLst/>
              </a:prstGeom>
              <a:blipFill rotWithShape="1">
                <a:blip r:embed="rId3"/>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0_1#fdbc4c002?vop=1&amp;pid=08f4f993f&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（2）求该金属逸出功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50_1#fdbc4c002?vop=1&amp;pid=08f4f993f&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51_1#fdbc4c002?vop=1&amp;vop=1&amp;pid=08f4f993f&amp;color=0,0,0&amp;vtp=1&amp;bbb=1"/>
              <p:cNvSpPr/>
              <p:nvPr/>
            </p:nvSpPr>
            <p:spPr>
              <a:xfrm>
                <a:off x="722376" y="1433137"/>
                <a:ext cx="10753344" cy="40005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𝟔</m:t>
                    </m:r>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𝟕𝟓</m:t>
                    </m:r>
                    <m:r>
                      <m:rPr>
                        <m:nor/>
                      </m:rP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𝐞𝐕</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5_AN.51_1#fdbc4c002?vop=1&amp;vop=1&amp;pid=08f4f993f&amp;color=0,0,0&amp;vtp=1&amp;bbb=1"/>
              <p:cNvSpPr>
                <a:spLocks noRot="1" noChangeAspect="1" noMove="1" noResize="1" noEditPoints="1" noAdjustHandles="1" noChangeArrowheads="1" noChangeShapeType="1" noTextEdit="1"/>
              </p:cNvSpPr>
              <p:nvPr/>
            </p:nvSpPr>
            <p:spPr>
              <a:xfrm>
                <a:off x="722376" y="1433137"/>
                <a:ext cx="10753344" cy="400050"/>
              </a:xfrm>
              <a:prstGeom prst="rect">
                <a:avLst/>
              </a:prstGeom>
              <a:blipFill rotWithShape="1">
                <a:blip r:embed="rId2"/>
                <a:stretch>
                  <a:fillRect l="-4" t="-144" b="-1414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52_1#fdbc4c002?vop=1&amp;vop=1&amp;pid=08f4f993f&amp;color=0,0,0&amp;vtp=1&amp;bbb=1&amp;hb=1"/>
              <p:cNvSpPr/>
              <p:nvPr/>
            </p:nvSpPr>
            <p:spPr>
              <a:xfrm>
                <a:off x="722376" y="1843728"/>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由题图乙可知</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光的遏止电压最大,可知</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光的光子能量最大,则</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光的光子是氢原子由第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级跃迁到基态所辐射的光子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光的光子能量为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85</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75</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根据光电效应方程有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75</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5_AS.52_1#fdbc4c002?vop=1&amp;vop=1&amp;pid=08f4f993f&amp;color=0,0,0&amp;vtp=1&amp;bbb=1&amp;hb=1"/>
              <p:cNvSpPr>
                <a:spLocks noRot="1" noChangeAspect="1" noMove="1" noResize="1" noEditPoints="1" noAdjustHandles="1" noChangeArrowheads="1" noChangeShapeType="1" noTextEdit="1"/>
              </p:cNvSpPr>
              <p:nvPr/>
            </p:nvSpPr>
            <p:spPr>
              <a:xfrm>
                <a:off x="722376" y="1843728"/>
                <a:ext cx="10753344" cy="1326134"/>
              </a:xfrm>
              <a:prstGeom prst="rect">
                <a:avLst/>
              </a:prstGeom>
              <a:blipFill rotWithShape="1">
                <a:blip r:embed="rId3"/>
                <a:stretch>
                  <a:fillRect l="-4" t="-24"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3_1#16fc545b9?vop=1&amp;pid=08f4f993f&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（3）只有</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光照射金属时，调节光电管两端电压，达到饱和光电流</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𝐼</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，若入射的光子有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引发了光电效应，求此时每分钟照射到阴极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的光子总能量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53_1#16fc545b9?vop=1&amp;pid=08f4f993f&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54_1#16fc545b9?vop=1&amp;vop=1&amp;pid=08f4f993f&amp;color=0,0,0&amp;vtp=1&amp;bbb=1"/>
              <p:cNvSpPr/>
              <p:nvPr/>
            </p:nvSpPr>
            <p:spPr>
              <a:xfrm>
                <a:off x="722376" y="1880812"/>
                <a:ext cx="10753344" cy="411734"/>
              </a:xfrm>
              <a:prstGeom prst="rect">
                <a:avLst/>
              </a:prstGeom>
              <a:noFill/>
            </p:spPr>
            <p:txBody>
              <a:bodyPr wrap="none" lIns="0" tIns="0" rIns="0" bIns="0" rtlCol="0" anchor="t"/>
              <a:lstStyle/>
              <a:p>
                <a:pPr algn="l"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𝟕</m:t>
                    </m:r>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𝟔𝟓</m:t>
                    </m:r>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𝟏𝟓</m:t>
                        </m:r>
                      </m:sup>
                    </m:sSup>
                    <m:r>
                      <m:rPr>
                        <m:nor/>
                      </m:rP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𝐞𝐕</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5_AN.54_1#16fc545b9?vop=1&amp;vop=1&amp;pid=08f4f993f&amp;color=0,0,0&amp;vtp=1&amp;bbb=1"/>
              <p:cNvSpPr>
                <a:spLocks noRot="1" noChangeAspect="1" noMove="1" noResize="1" noEditPoints="1" noAdjustHandles="1" noChangeArrowheads="1" noChangeShapeType="1" noTextEdit="1"/>
              </p:cNvSpPr>
              <p:nvPr/>
            </p:nvSpPr>
            <p:spPr>
              <a:xfrm>
                <a:off x="722376" y="1880812"/>
                <a:ext cx="10753344" cy="411734"/>
              </a:xfrm>
              <a:prstGeom prst="rect">
                <a:avLst/>
              </a:prstGeom>
              <a:blipFill rotWithShape="1">
                <a:blip r:embed="rId2"/>
                <a:stretch>
                  <a:fillRect l="-4" t="-140" b="-1398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55_1#16fc545b9?vop=1&amp;vop=1&amp;pid=08f4f993f&amp;color=0,0,0&amp;vtp=1&amp;bbb=1&amp;hb=1"/>
              <p:cNvSpPr/>
              <p:nvPr/>
            </p:nvSpPr>
            <p:spPr>
              <a:xfrm>
                <a:off x="722376" y="2300737"/>
                <a:ext cx="10753344" cy="15621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光光子是由第2能级跃迁到基态所辐射的光子,则</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光的光子能量为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,每分钟到达A极的电子数为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𝐼𝑡</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14</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）,则只有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光照射时,每分钟照射到阴极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的光子总能量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𝜂</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14</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7</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65</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15</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5_AS.55_1#16fc545b9?vop=1&amp;vop=1&amp;pid=08f4f993f&amp;color=0,0,0&amp;vtp=1&amp;bbb=1&amp;hb=1"/>
              <p:cNvSpPr>
                <a:spLocks noRot="1" noChangeAspect="1" noMove="1" noResize="1" noEditPoints="1" noAdjustHandles="1" noChangeArrowheads="1" noChangeShapeType="1" noTextEdit="1"/>
              </p:cNvSpPr>
              <p:nvPr/>
            </p:nvSpPr>
            <p:spPr>
              <a:xfrm>
                <a:off x="722376" y="2300737"/>
                <a:ext cx="10753344" cy="1562100"/>
              </a:xfrm>
              <a:prstGeom prst="rect">
                <a:avLst/>
              </a:prstGeom>
              <a:blipFill rotWithShape="1">
                <a:blip r:embed="rId3"/>
                <a:stretch>
                  <a:fillRect l="-4" t="-8" b="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6_1#89ecf1585?vop=1&amp;pid=d6cfbead4&amp;color=0,0,0&amp;vtp=1&amp;bt=1&amp;bbb=1&amp;hb=1"/>
              <p:cNvSpPr/>
              <p:nvPr/>
            </p:nvSpPr>
            <p:spPr>
              <a:xfrm>
                <a:off x="722376" y="972000"/>
                <a:ext cx="10753344" cy="17099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[山东东营2024高二下期末]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某款条形码扫描笔的工作原理如图所示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，将扫描笔在条形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码上匀速移动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，发光二极管发出的光遇到黑色线条几乎全部被吸收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；遇到白色线条被大量反射到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光电管中的金属表面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（截止频率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），产生光电流.如果光电流大于某个值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，会使信号处理系统导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，将条形码变成一个个脉冲电信号.已知普朗克常量为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6_1#89ecf1585?vop=1&amp;pid=d6cfbead4&amp;color=0,0,0&amp;vtp=1&amp;bt=1&amp;bbb=1&amp;hb=1"/>
              <p:cNvSpPr>
                <a:spLocks noRot="1" noChangeAspect="1" noMove="1" noResize="1" noEditPoints="1" noAdjustHandles="1" noChangeArrowheads="1" noChangeShapeType="1" noTextEdit="1"/>
              </p:cNvSpPr>
              <p:nvPr/>
            </p:nvSpPr>
            <p:spPr>
              <a:xfrm>
                <a:off x="722376" y="972000"/>
                <a:ext cx="10753344" cy="1709928"/>
              </a:xfrm>
              <a:prstGeom prst="rect">
                <a:avLst/>
              </a:prstGeom>
              <a:blipFill rotWithShape="1">
                <a:blip r:embed="rId1"/>
                <a:stretch>
                  <a:fillRect l="-4" t="-26" r="-1175" b="-2469"/>
                </a:stretch>
              </a:blipFill>
            </p:spPr>
            <p:txBody>
              <a:bodyPr/>
              <a:lstStyle/>
              <a:p>
                <a:r>
                  <a:rPr lang="zh-CN" altLang="en-US">
                    <a:noFill/>
                  </a:rPr>
                  <a:t> </a:t>
                </a:r>
              </a:p>
            </p:txBody>
          </p:sp>
        </mc:Fallback>
      </mc:AlternateContent>
      <p:sp>
        <p:nvSpPr>
          <p:cNvPr id="3" name="QC_5_AN.57_1#89ecf1585.bracket?vop=1&amp;pid=d6cfbead4&amp;color=0,0,0&amp;vpa=14&amp;vtp=1&amp;bbb=1"/>
          <p:cNvSpPr/>
          <p:nvPr/>
        </p:nvSpPr>
        <p:spPr>
          <a:xfrm>
            <a:off x="9307132" y="2288355"/>
            <a:ext cx="528638"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pic>
        <p:nvPicPr>
          <p:cNvPr id="4" name="QC_5_BD.56_3#89ecf1585?htil=1&amp;vop=1&amp;pid=d6cfbead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350008" y="2830390"/>
            <a:ext cx="2121408"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56_4#89ecf1585?htil=1&amp;vop=1&amp;pid=d6cfbead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379208" y="2812102"/>
            <a:ext cx="2807208" cy="15819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56_5#89ecf1585.choices?vop=1&amp;pid=d6cfbead4&amp;color=0,0,0&amp;vtp=1&amp;bbb=1"/>
              <p:cNvSpPr/>
              <p:nvPr/>
            </p:nvSpPr>
            <p:spPr>
              <a:xfrm>
                <a:off x="722376" y="4526602"/>
                <a:ext cx="10753344" cy="1723009"/>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A.若快速移动扫描笔，有可能不产生光电流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.条形码扫描笔的工作原理说明光是一种具有能量的粒子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.若发光二极管发出频率为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的光，则光电子最大初动能为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.若发光二极管发出频率为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7</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的光，则可以通过增加光强，使其正常识别条形码</a:t>
                </a:r>
                <a:endParaRPr lang="en-US" altLang="zh-CN" sz="2000" dirty="0"/>
              </a:p>
            </p:txBody>
          </p:sp>
        </mc:Choice>
        <mc:Fallback>
          <p:sp>
            <p:nvSpPr>
              <p:cNvPr id="6" name="QC_5_BD.56_5#89ecf1585.choices?vop=1&amp;pid=d6cfbead4&amp;color=0,0,0&amp;vtp=1&amp;bbb=1"/>
              <p:cNvSpPr>
                <a:spLocks noRot="1" noChangeAspect="1" noMove="1" noResize="1" noEditPoints="1" noAdjustHandles="1" noChangeArrowheads="1" noChangeShapeType="1" noTextEdit="1"/>
              </p:cNvSpPr>
              <p:nvPr/>
            </p:nvSpPr>
            <p:spPr>
              <a:xfrm>
                <a:off x="722376" y="4526602"/>
                <a:ext cx="10753344" cy="1723009"/>
              </a:xfrm>
              <a:prstGeom prst="rect">
                <a:avLst/>
              </a:prstGeom>
              <a:blipFill rotWithShape="1">
                <a:blip r:embed="rId4"/>
                <a:stretch>
                  <a:fillRect l="-4" t="-19" b="-243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fa1302981?vop=1&amp;vop=1&amp;pid=0b6744d66&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逸出功指电子逸出金属表面过程克服金属原子核引力做功的最小值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,因此逸出功由金属材料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本身决定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,与入射光的频率无关,故A正确；根据光电效应方程有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kmax</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,可知光电子的最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大初动能由入射光的频率和逸出功共同决定,而光电流的大小由单位时间内到达阳极的光电子的数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,与光电子的最大初动能没有关系,故B错误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；入射光的强度指单位时间内照射到单位面积上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的光子的总能量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,其与入射光的频率及单位时间内照射到单位面积上的光子数目有关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,而光电子的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最大初动能由入射光的频率和逸出功共同决定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,二者的影响因素不完全相同,故C错误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；根据光电效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应的产生条件可知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,对于某种金属,只要入射光的频率低于金属的极限频率就不能发生光电效应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5_AS.3_1#fa1302981?vop=1&amp;vop=1&amp;pid=0b6744d66&amp;color=0,0,0&amp;vtp=1&amp;bt=1&amp;bbb=1&amp;hb=1"/>
              <p:cNvSpPr>
                <a:spLocks noRot="1" noChangeAspect="1" noMove="1" noResize="1" noEditPoints="1" noAdjustHandles="1" noChangeArrowheads="1" noChangeShapeType="1" noTextEdit="1"/>
              </p:cNvSpPr>
              <p:nvPr/>
            </p:nvSpPr>
            <p:spPr>
              <a:xfrm>
                <a:off x="722376" y="972000"/>
                <a:ext cx="10753344" cy="3612134"/>
              </a:xfrm>
              <a:prstGeom prst="rect">
                <a:avLst/>
              </a:prstGeom>
              <a:blipFill rotWithShape="1">
                <a:blip r:embed="rId1"/>
                <a:stretch>
                  <a:fillRect l="-4" t="-12" r="-968" b="-12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8_1#89ecf1585?vop=1&amp;vop=1&amp;pid=d6cfbead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光照到光电管发生光电效应是瞬间的,即立刻产生光电子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.若快速移动扫描笔不会影响光电流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,故A错误；条形码扫描笔的工作原理说明光是一种具有能量的粒子,故B正确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；光电管中金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属的截止频率为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,若发光二极管发出频率为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的光,根据爱因斯坦光电效应方程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,可得光电子最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大初动能为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,故C正确；若发光二极管发出频率为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7</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,小于光电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管中的金属的截止频率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,不能发生光电效应现象,通过增加光强,也不会产生光电子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,无法使其正常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识别条形码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mc:Choice>
        <mc:Fallback>
          <p:sp>
            <p:nvSpPr>
              <p:cNvPr id="2" name="QC_5_AS.58_1#89ecf1585?vop=1&amp;vop=1&amp;pid=d6cfbead4&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957"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9_1#1d132d4a8?vop=1&amp;pid=d6cfbead4&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[浙江宁波2025高二下期中]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图甲为某种光电烟雾探测器的装置示意图，光源</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发出频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的光束，当有烟雾进入该探测器时，光束会被烟雾散射进入光电管</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，当光照射到光电管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中的金属钠表面时会产生光电子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，进而在光电管中形成光电流，当光电流大于临界值时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，便会触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发报警系统报警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.用如图乙所示的电路（光电管</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极是金属钠）研究光电效应规律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，可得钠的遏止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与入射光频率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之间的关系如图丙所示，元电荷为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9_1#1d132d4a8?vop=1&amp;pid=d6cfbead4&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402" b="-2050"/>
                </a:stretch>
              </a:blipFill>
            </p:spPr>
            <p:txBody>
              <a:bodyPr/>
              <a:lstStyle/>
              <a:p>
                <a:r>
                  <a:rPr lang="zh-CN" altLang="en-US">
                    <a:noFill/>
                  </a:rPr>
                  <a:t> </a:t>
                </a:r>
              </a:p>
            </p:txBody>
          </p:sp>
        </mc:Fallback>
      </mc:AlternateContent>
      <p:pic>
        <p:nvPicPr>
          <p:cNvPr id="4" name="QC_5_BD.59_3#1d132d4a8?iti=6&amp;htil=1&amp;vop=1&amp;pid=d6cfbead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2104" y="3826197"/>
            <a:ext cx="3611880"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59_4#1d132d4a8?iti=7&amp;htil=1&amp;vop=1&amp;pid=d6cfbead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404104" y="3323277"/>
            <a:ext cx="1764792" cy="17647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59_5#1d132d4a8?iti=8&amp;htil=1&amp;vop=1&amp;pid=d6cfbead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025128" y="3707325"/>
            <a:ext cx="1444752"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5_BD.59_6#1d132d4a8?iti=6&amp;htil=1&amp;vop=1&amp;pid=d6cfbead4&amp;color=0,0,0&amp;vtp=1"/>
          <p:cNvSpPr/>
          <p:nvPr/>
        </p:nvSpPr>
        <p:spPr>
          <a:xfrm>
            <a:off x="2482469" y="521506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8" name="QC_5_BD.59_7#1d132d4a8?iti=7&amp;htil=1&amp;vop=1&amp;pid=d6cfbead4&amp;color=0,0,0&amp;vtp=1"/>
          <p:cNvSpPr/>
          <p:nvPr/>
        </p:nvSpPr>
        <p:spPr>
          <a:xfrm>
            <a:off x="6130925" y="521506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9" name="QC_5_BD.59_8#1d132d4a8?iti=8&amp;htil=1&amp;vop=1&amp;pid=d6cfbead4&amp;color=0,0,0&amp;vtp=1"/>
          <p:cNvSpPr/>
          <p:nvPr/>
        </p:nvSpPr>
        <p:spPr>
          <a:xfrm>
            <a:off x="9591929" y="521506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1_1#1d132d4a8.choices?vop=1&amp;pid=d6cfbead4&amp;color=0,0,0&amp;vtp=1&amp;bt=1&amp;bbb=1"/>
              <p:cNvSpPr/>
              <p:nvPr/>
            </p:nvSpPr>
            <p:spPr>
              <a:xfrm>
                <a:off x="722376" y="969264"/>
                <a:ext cx="10753344" cy="1923034"/>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A.由图丙知，金属钠的极限频率为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.由图丙知，普朗克常量为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.图甲中，光电子的最大初动能为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.图甲中，光源</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发出的光束越强，光电烟雾探测器的灵敏度越高</a:t>
                </a:r>
                <a:endParaRPr lang="en-US" altLang="zh-CN" sz="2000" dirty="0"/>
              </a:p>
            </p:txBody>
          </p:sp>
        </mc:Choice>
        <mc:Fallback>
          <p:sp>
            <p:nvSpPr>
              <p:cNvPr id="2" name="QC_5_BD.61_1#1d132d4a8.choices?vop=1&amp;pid=d6cfbead4&amp;color=0,0,0&amp;vtp=1&amp;bt=1&amp;bbb=1"/>
              <p:cNvSpPr>
                <a:spLocks noRot="1" noChangeAspect="1" noMove="1" noResize="1" noEditPoints="1" noAdjustHandles="1" noChangeArrowheads="1" noChangeShapeType="1" noTextEdit="1"/>
              </p:cNvSpPr>
              <p:nvPr/>
            </p:nvSpPr>
            <p:spPr>
              <a:xfrm>
                <a:off x="722376" y="969264"/>
                <a:ext cx="10753344" cy="1923034"/>
              </a:xfrm>
              <a:prstGeom prst="rect">
                <a:avLst/>
              </a:prstGeom>
              <a:blipFill rotWithShape="1">
                <a:blip r:embed="rId1"/>
                <a:stretch>
                  <a:fillRect l="-4" t="-13" b="-2351"/>
                </a:stretch>
              </a:blipFill>
            </p:spPr>
            <p:txBody>
              <a:bodyPr/>
              <a:lstStyle/>
              <a:p>
                <a:r>
                  <a:rPr lang="zh-CN" altLang="en-US">
                    <a:noFill/>
                  </a:rPr>
                  <a:t> </a:t>
                </a:r>
              </a:p>
            </p:txBody>
          </p:sp>
        </mc:Fallback>
      </mc:AlternateContent>
      <p:sp>
        <p:nvSpPr>
          <p:cNvPr id="3" name="QC_5_AN.60_1#1d132d4a8.bracket?vop=1&amp;pid=d6cfbead4&amp;color=0,0,0&amp;vpa=15&amp;vtp=1&amp;bbb=1&amp;answeroption=BCD"/>
          <p:cNvSpPr txBox="1"/>
          <p:nvPr/>
        </p:nvSpPr>
        <p:spPr>
          <a:xfrm>
            <a:off x="595376" y="1627124"/>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
        <p:nvSpPr>
          <p:cNvPr id="4" name="QC_5_AN.60_2#1d132d4a8.bracket?vop=1&amp;pid=d6cfbead4&amp;color=0,0,0&amp;vpa=15&amp;vtp=1&amp;bbb=1&amp;answeroption=BCD"/>
          <p:cNvSpPr txBox="1"/>
          <p:nvPr/>
        </p:nvSpPr>
        <p:spPr>
          <a:xfrm>
            <a:off x="595376" y="2109724"/>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
        <p:nvSpPr>
          <p:cNvPr id="5" name="QC_5_AN.60_3#1d132d4a8.bracket?vop=1&amp;pid=d6cfbead4&amp;color=0,0,0&amp;vpa=15&amp;vtp=1&amp;bbb=1&amp;answeroption=BCD"/>
          <p:cNvSpPr txBox="1"/>
          <p:nvPr/>
        </p:nvSpPr>
        <p:spPr>
          <a:xfrm>
            <a:off x="595376" y="2521458"/>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2_1#1d132d4a8?vop=1&amp;vop=1&amp;pid=d6cfbead4&amp;color=0,0,0&amp;vtp=1&amp;bt=1&amp;bbb=1&amp;hb=1"/>
              <p:cNvSpPr/>
              <p:nvPr/>
            </p:nvSpPr>
            <p:spPr>
              <a:xfrm>
                <a:off x="722376" y="969264"/>
                <a:ext cx="10753344" cy="3358134"/>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由爱因斯坦光电效应方程有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,由动能定理有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,联立可得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时对应的光的频率为极限频率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,结合题图丙有</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可知遏止电压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与入射光频率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之间的关系图像中的斜率为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,结合图像可得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,B正确；题图甲中光源发出的光频率为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,其在题图丙中对应的遏止电压为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电子的最大初动能为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,C正确；在光源频率不变条件下,光束越强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,相同时间内相同烟雾浓度下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散射到光电管上的光子数越多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,产生的光电流越强,越容易触发报警系统报警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,即光电烟雾探测器的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灵敏度越高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62_1#1d132d4a8?vop=1&amp;vop=1&amp;pid=d6cfbead4&amp;color=0,0,0&amp;vtp=1&amp;bt=1&amp;bbb=1&amp;hb=1"/>
              <p:cNvSpPr>
                <a:spLocks noRot="1" noChangeAspect="1" noMove="1" noResize="1" noEditPoints="1" noAdjustHandles="1" noChangeArrowheads="1" noChangeShapeType="1" noTextEdit="1"/>
              </p:cNvSpPr>
              <p:nvPr/>
            </p:nvSpPr>
            <p:spPr>
              <a:xfrm>
                <a:off x="722376" y="969264"/>
                <a:ext cx="10753344" cy="3358134"/>
              </a:xfrm>
              <a:prstGeom prst="rect">
                <a:avLst/>
              </a:prstGeom>
              <a:blipFill rotWithShape="1">
                <a:blip r:embed="rId1"/>
                <a:stretch>
                  <a:fillRect l="-4" t="-8" r="-3301" b="-13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c40f08c46?htil=1&amp;vop=1&amp;pid=0b6744d6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293147" y="1054295"/>
            <a:ext cx="2148840" cy="2496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_2#c40f08c46?htil=1&amp;vop=1&amp;pid=0b6744d66&amp;color=0,0,0&amp;vtp=1&amp;bt=1&amp;bbb=1&amp;hb=1"/>
          <p:cNvSpPr/>
          <p:nvPr/>
        </p:nvSpPr>
        <p:spPr>
          <a:xfrm>
            <a:off x="722376" y="972000"/>
            <a:ext cx="8467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[山东枣庄滕州一中2025高二下月考改编]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，这是一个研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究光电效应的电路图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_1#c40f08c46.bracket?vop=1&amp;pid=0b6744d66&amp;color=0,0,0&amp;vpa=2&amp;vtp=1&amp;bbb=1"/>
          <p:cNvSpPr/>
          <p:nvPr/>
        </p:nvSpPr>
        <p:spPr>
          <a:xfrm>
            <a:off x="5786501" y="1410150"/>
            <a:ext cx="5572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mc:AlternateContent xmlns:mc="http://schemas.openxmlformats.org/markup-compatibility/2006">
        <mc:Choice xmlns:a14="http://schemas.microsoft.com/office/drawing/2010/main" Requires="a14">
          <p:sp>
            <p:nvSpPr>
              <p:cNvPr id="5" name="QC_5_BD.4_3#c40f08c46.choices?htil=1&amp;vop=1&amp;pid=0b6744d66&amp;color=0,0,0&amp;vtp=1&amp;bbb=1&amp;hb=1"/>
              <p:cNvSpPr/>
              <p:nvPr/>
            </p:nvSpPr>
            <p:spPr>
              <a:xfrm>
                <a:off x="722376" y="1824677"/>
                <a:ext cx="8467344" cy="22512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需要预热，光束照射后需要一定的时间才会有光电流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.保持光照不变，滑片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向右滑动的过程中，电流表示数一定不断增大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.不改变光束颜色和电路，增大入射光束强度，电流表示数会增大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.调换电源的极性（同时调整电压表和电流表），移动滑片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，当电流表示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数刚为零时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，电压表示数为遏止电压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4_3#c40f08c46.choices?htil=1&amp;vop=1&amp;pid=0b6744d66&amp;color=0,0,0&amp;vtp=1&amp;bbb=1&amp;hb=1"/>
              <p:cNvSpPr>
                <a:spLocks noRot="1" noChangeAspect="1" noMove="1" noResize="1" noEditPoints="1" noAdjustHandles="1" noChangeArrowheads="1" noChangeShapeType="1" noTextEdit="1"/>
              </p:cNvSpPr>
              <p:nvPr/>
            </p:nvSpPr>
            <p:spPr>
              <a:xfrm>
                <a:off x="722376" y="1824677"/>
                <a:ext cx="8467344" cy="2251202"/>
              </a:xfrm>
              <a:prstGeom prst="rect">
                <a:avLst/>
              </a:prstGeom>
              <a:blipFill rotWithShape="1">
                <a:blip r:embed="rId2"/>
                <a:stretch>
                  <a:fillRect l="-4" t="-14" b="-20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c40f08c46?vop=1&amp;vop=1&amp;pid=0b6744d66&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光电效应是瞬时发生的，不需要预热,A错误；保持光照不变,滑片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向右滑动的过程中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流达到最大电流之后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,即使电压再增大,电流也不会再增大,B错误；不改变光束颜色和电路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射光束强度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,单位时间照射到</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极的光子数目增多,因此单位时间逸出的光电子数增多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,电流表示数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,C正确；调换电源的极性,移动滑片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,电场力对光电子做负功,当电流表示数为零时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sSubSup>
                      <m:sSubSupPr>
                        <m:ctrlPr>
                          <a:rPr lang="en-US" altLang="zh-CN" sz="2000" b="0" i="1">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𝑣</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，则电压表示数为遏止电压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6_1#c40f08c46?vop=1&amp;vop=1&amp;pid=0b6744d66&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7_1#c40f08c46?vop=1&amp;vop=1&amp;pid=0b6744d66&amp;color=0,0,0&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关于光电效应的两点提醒</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1）发生光电效应时需满足：照射光的频率大于等于金属的截止频率,即</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,或光子的能量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2）光电子的最大初动能只与照射光的频率及金属的逸出功有关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,而与照射光的强度无关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光的频率不变的情况下）,强度大小决定了单位时间逸出光电子的数目多少.</a:t>
                </a:r>
                <a:endParaRPr lang="en-US" altLang="zh-CN" sz="2000" dirty="0"/>
              </a:p>
            </p:txBody>
          </p:sp>
        </mc:Choice>
        <mc:Fallback>
          <p:sp>
            <p:nvSpPr>
              <p:cNvPr id="2" name="QC_5_EX.7_1#c40f08c46?vop=1&amp;vop=1&amp;pid=0b6744d66&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rotWithShape="1">
                <a:blip r:embed="rId1"/>
                <a:stretch>
                  <a:fillRect l="-4" t="-17"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_1#7f34dc677?vop=1&amp;pid=9cbee301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[北京八中2024高二下期末]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研究光电效应现象的装置如图所示.图中</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A是密封在真空玻璃管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中的两个电极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极受到光照时能够发射电子.当用光子能量为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的光照射</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，电流表的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，移动滑动变阻器的滑片，当电压表的示数等于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时，电流表示数为零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，保持滑片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8_1#7f34dc677?vop=1&amp;pid=9cbee3019&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165" b="-2583"/>
                </a:stretch>
              </a:blipFill>
            </p:spPr>
            <p:txBody>
              <a:bodyPr/>
              <a:lstStyle/>
              <a:p>
                <a:r>
                  <a:rPr lang="zh-CN" altLang="en-US">
                    <a:noFill/>
                  </a:rPr>
                  <a:t> </a:t>
                </a:r>
              </a:p>
            </p:txBody>
          </p:sp>
        </mc:Fallback>
      </mc:AlternateContent>
      <p:sp>
        <p:nvSpPr>
          <p:cNvPr id="3" name="QC_5_AN.9_1#7f34dc677.bracket?vop=1&amp;pid=9cbee3019&amp;color=0,0,0&amp;vpa=3&amp;vtp=1"/>
          <p:cNvSpPr/>
          <p:nvPr/>
        </p:nvSpPr>
        <p:spPr>
          <a:xfrm>
            <a:off x="4273614"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8_2#7f34dc677?htil=2&amp;vop=1&amp;pid=9cbee301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83599" y="2866077"/>
            <a:ext cx="1728216"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8_3#7f34dc677.choices?htil=2&amp;vop=1&amp;pid=9cbee3019&amp;color=0,0,0&amp;vtp=1&amp;bbb=1"/>
              <p:cNvSpPr/>
              <p:nvPr/>
            </p:nvSpPr>
            <p:spPr>
              <a:xfrm>
                <a:off x="722376" y="2739077"/>
                <a:ext cx="8887968"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A.光电子的最大初动能为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极材料的逸出功为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.电流表的示数为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时，电压表的示数大于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.仅将电源正负极对调，电流表示数一定大于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8_3#7f34dc677.choices?htil=2&amp;vop=1&amp;pid=9cbee3019&amp;color=0,0,0&amp;vtp=1&amp;bbb=1"/>
              <p:cNvSpPr>
                <a:spLocks noRot="1" noChangeAspect="1" noMove="1" noResize="1" noEditPoints="1" noAdjustHandles="1" noChangeArrowheads="1" noChangeShapeType="1" noTextEdit="1"/>
              </p:cNvSpPr>
              <p:nvPr/>
            </p:nvSpPr>
            <p:spPr>
              <a:xfrm>
                <a:off x="722376" y="2739077"/>
                <a:ext cx="8887968" cy="1781302"/>
              </a:xfrm>
              <a:prstGeom prst="rect">
                <a:avLst/>
              </a:prstGeom>
              <a:blipFill rotWithShape="1">
                <a:blip r:embed="rId3"/>
                <a:stretch>
                  <a:fillRect l="-4" t="-18" r="3" b="-264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7f34dc677?vop=1&amp;vop=1&amp;pid=9cbee3019&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电压表示数为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时,电流表示数为零,即遏止电压为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,则光电子最大初动能为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极材料的逸出功为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,B错误；电流表有示数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明两极电压小于遏止电压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,即电压表示数小于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,C错误；仅将电源正负极对调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,则两极间电场对光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电子的运动有促进作用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,电流表示数增大,一定大于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0_1#7f34dc677?vop=1&amp;vop=1&amp;pid=9cbee3019&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1394"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9148</Words>
  <Application>WPS 演示</Application>
  <PresentationFormat>宽屏</PresentationFormat>
  <Paragraphs>343</Paragraphs>
  <Slides>44</Slides>
  <Notes>45</Notes>
  <HiddenSlides>0</HiddenSlides>
  <MMClips>0</MMClips>
  <ScaleCrop>false</ScaleCrop>
  <HeadingPairs>
    <vt:vector size="6" baseType="variant">
      <vt:variant>
        <vt:lpstr>已用的字体</vt:lpstr>
      </vt:variant>
      <vt:variant>
        <vt:i4>23</vt:i4>
      </vt:variant>
      <vt:variant>
        <vt:lpstr>主题</vt:lpstr>
      </vt:variant>
      <vt:variant>
        <vt:i4>1</vt:i4>
      </vt:variant>
      <vt:variant>
        <vt:lpstr>幻灯片标题</vt:lpstr>
      </vt:variant>
      <vt:variant>
        <vt:i4>44</vt:i4>
      </vt:variant>
    </vt:vector>
  </HeadingPairs>
  <TitlesOfParts>
    <vt:vector size="6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Cambria Math</vt:lpstr>
      <vt:lpstr>Cambria Math</vt:lpstr>
      <vt:lpstr>Cambria Math</vt:lpstr>
      <vt:lpstr>仿宋</vt:lpstr>
      <vt:lpstr>仿宋</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刘慧洲</cp:lastModifiedBy>
  <cp:revision>4</cp:revision>
  <dcterms:created xsi:type="dcterms:W3CDTF">2025-10-23T04:54:00Z</dcterms:created>
  <dcterms:modified xsi:type="dcterms:W3CDTF">2025-10-28T00:39:12Z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2FDF1E1C79B7470183FC0307C110065C_12</vt:lpwstr>
  </property>
  <property fmtid="{D5CDD505-2E9C-101B-9397-08002B2CF9AE}" pid="3" name="KSOProductBuildVer">
    <vt:lpwstr>2052-12.1.0.23125</vt:lpwstr>
  </property>
</Properties>
</file>